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1"/>
    <p:sldId id="257" r:id="rId62"/>
    <p:sldId id="258" r:id="rId63"/>
    <p:sldId id="259" r:id="rId64"/>
    <p:sldId id="260" r:id="rId65"/>
    <p:sldId id="261" r:id="rId66"/>
    <p:sldId id="262" r:id="rId67"/>
    <p:sldId id="263" r:id="rId68"/>
    <p:sldId id="264" r:id="rId69"/>
    <p:sldId id="265" r:id="rId70"/>
    <p:sldId id="266" r:id="rId71"/>
    <p:sldId id="267" r:id="rId72"/>
    <p:sldId id="268" r:id="rId73"/>
    <p:sldId id="269" r:id="rId74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Poppins Light" charset="1" panose="02000000000000000000"/>
      <p:regular r:id="rId10"/>
    </p:embeddedFont>
    <p:embeddedFont>
      <p:font typeface="Poppins Light Bold" charset="1" panose="02000000000000000000"/>
      <p:regular r:id="rId11"/>
    </p:embeddedFont>
    <p:embeddedFont>
      <p:font typeface="DM Sans" charset="1" panose="00000000000000000000"/>
      <p:regular r:id="rId12"/>
    </p:embeddedFont>
    <p:embeddedFont>
      <p:font typeface="DM Sans Bold" charset="1" panose="00000000000000000000"/>
      <p:regular r:id="rId13"/>
    </p:embeddedFont>
    <p:embeddedFont>
      <p:font typeface="DM Sans Italics" charset="1" panose="00000000000000000000"/>
      <p:regular r:id="rId14"/>
    </p:embeddedFont>
    <p:embeddedFont>
      <p:font typeface="DM Sans Bold Italics" charset="1" panose="00000000000000000000"/>
      <p:regular r:id="rId15"/>
    </p:embeddedFont>
    <p:embeddedFont>
      <p:font typeface="Ovo" charset="1" panose="02020502070400060406"/>
      <p:regular r:id="rId16"/>
    </p:embeddedFont>
    <p:embeddedFont>
      <p:font typeface="Lovelace Text" charset="1" panose="00000500000000000000"/>
      <p:regular r:id="rId17"/>
    </p:embeddedFont>
    <p:embeddedFont>
      <p:font typeface="Lovelace Text Bold" charset="1" panose="00000700000000000000"/>
      <p:regular r:id="rId18"/>
    </p:embeddedFont>
    <p:embeddedFont>
      <p:font typeface="Lovelace Text Italics" charset="1" panose="00000500000000000000"/>
      <p:regular r:id="rId19"/>
    </p:embeddedFont>
    <p:embeddedFont>
      <p:font typeface="Lovelace Text Bold Italics" charset="1" panose="00000700000000000000"/>
      <p:regular r:id="rId20"/>
    </p:embeddedFont>
    <p:embeddedFont>
      <p:font typeface="Canva Sans" charset="1" panose="020B0503030501040103"/>
      <p:regular r:id="rId21"/>
    </p:embeddedFont>
    <p:embeddedFont>
      <p:font typeface="Canva Sans Bold" charset="1" panose="020B0803030501040103"/>
      <p:regular r:id="rId22"/>
    </p:embeddedFont>
    <p:embeddedFont>
      <p:font typeface="Canva Sans Italics" charset="1" panose="020B0503030501040103"/>
      <p:regular r:id="rId23"/>
    </p:embeddedFont>
    <p:embeddedFont>
      <p:font typeface="Canva Sans Bold Italics" charset="1" panose="020B0803030501040103"/>
      <p:regular r:id="rId24"/>
    </p:embeddedFont>
    <p:embeddedFont>
      <p:font typeface="Canva Sans Medium" charset="1" panose="020B0603030501040103"/>
      <p:regular r:id="rId25"/>
    </p:embeddedFont>
    <p:embeddedFont>
      <p:font typeface="Canva Sans Medium Italics" charset="1" panose="020B0603030501040103"/>
      <p:regular r:id="rId26"/>
    </p:embeddedFont>
    <p:embeddedFont>
      <p:font typeface="Aileron" charset="1" panose="00000500000000000000"/>
      <p:regular r:id="rId27"/>
    </p:embeddedFont>
    <p:embeddedFont>
      <p:font typeface="Aileron Bold" charset="1" panose="00000800000000000000"/>
      <p:regular r:id="rId28"/>
    </p:embeddedFont>
    <p:embeddedFont>
      <p:font typeface="Aileron Italics" charset="1" panose="00000500000000000000"/>
      <p:regular r:id="rId29"/>
    </p:embeddedFont>
    <p:embeddedFont>
      <p:font typeface="Aileron Bold Italics" charset="1" panose="00000800000000000000"/>
      <p:regular r:id="rId30"/>
    </p:embeddedFont>
    <p:embeddedFont>
      <p:font typeface="Aileron Thin" charset="1" panose="00000300000000000000"/>
      <p:regular r:id="rId31"/>
    </p:embeddedFont>
    <p:embeddedFont>
      <p:font typeface="Aileron Thin Italics" charset="1" panose="00000300000000000000"/>
      <p:regular r:id="rId32"/>
    </p:embeddedFont>
    <p:embeddedFont>
      <p:font typeface="Aileron Light" charset="1" panose="00000400000000000000"/>
      <p:regular r:id="rId33"/>
    </p:embeddedFont>
    <p:embeddedFont>
      <p:font typeface="Aileron Light Italics" charset="1" panose="00000400000000000000"/>
      <p:regular r:id="rId34"/>
    </p:embeddedFont>
    <p:embeddedFont>
      <p:font typeface="Aileron Ultra-Bold" charset="1" panose="00000A00000000000000"/>
      <p:regular r:id="rId35"/>
    </p:embeddedFont>
    <p:embeddedFont>
      <p:font typeface="Aileron Ultra-Bold Italics" charset="1" panose="00000A00000000000000"/>
      <p:regular r:id="rId36"/>
    </p:embeddedFont>
    <p:embeddedFont>
      <p:font typeface="Aileron Heavy" charset="1" panose="00000A00000000000000"/>
      <p:regular r:id="rId37"/>
    </p:embeddedFont>
    <p:embeddedFont>
      <p:font typeface="Aileron Heavy Italics" charset="1" panose="00000A00000000000000"/>
      <p:regular r:id="rId38"/>
    </p:embeddedFont>
    <p:embeddedFont>
      <p:font typeface="Fraunces" charset="1" panose="00000000000000000000"/>
      <p:regular r:id="rId39"/>
    </p:embeddedFont>
    <p:embeddedFont>
      <p:font typeface="Fraunces Bold" charset="1" panose="00000000000000000000"/>
      <p:regular r:id="rId40"/>
    </p:embeddedFont>
    <p:embeddedFont>
      <p:font typeface="Fraunces Italics" charset="1" panose="00000000000000000000"/>
      <p:regular r:id="rId41"/>
    </p:embeddedFont>
    <p:embeddedFont>
      <p:font typeface="Fraunces Bold Italics" charset="1" panose="00000000000000000000"/>
      <p:regular r:id="rId42"/>
    </p:embeddedFont>
    <p:embeddedFont>
      <p:font typeface="Fraunces Thin" charset="1" panose="00000000000000000000"/>
      <p:regular r:id="rId43"/>
    </p:embeddedFont>
    <p:embeddedFont>
      <p:font typeface="Fraunces Thin Italics" charset="1" panose="00000000000000000000"/>
      <p:regular r:id="rId44"/>
    </p:embeddedFont>
    <p:embeddedFont>
      <p:font typeface="Fraunces Light" charset="1" panose="00000000000000000000"/>
      <p:regular r:id="rId45"/>
    </p:embeddedFont>
    <p:embeddedFont>
      <p:font typeface="Fraunces Light Italics" charset="1" panose="00000000000000000000"/>
      <p:regular r:id="rId46"/>
    </p:embeddedFont>
    <p:embeddedFont>
      <p:font typeface="Fraunces Semi-Bold" charset="1" panose="00000000000000000000"/>
      <p:regular r:id="rId47"/>
    </p:embeddedFont>
    <p:embeddedFont>
      <p:font typeface="Fraunces Semi-Bold Italics" charset="1" panose="00000000000000000000"/>
      <p:regular r:id="rId48"/>
    </p:embeddedFont>
    <p:embeddedFont>
      <p:font typeface="Fraunces Heavy" charset="1" panose="00000000000000000000"/>
      <p:regular r:id="rId49"/>
    </p:embeddedFont>
    <p:embeddedFont>
      <p:font typeface="Fraunces Heavy Italics" charset="1" panose="00000000000000000000"/>
      <p:regular r:id="rId50"/>
    </p:embeddedFont>
    <p:embeddedFont>
      <p:font typeface="Lato" charset="1" panose="020F0502020204030203"/>
      <p:regular r:id="rId51"/>
    </p:embeddedFont>
    <p:embeddedFont>
      <p:font typeface="Lato Bold" charset="1" panose="020F0502020204030203"/>
      <p:regular r:id="rId52"/>
    </p:embeddedFont>
    <p:embeddedFont>
      <p:font typeface="Lato Italics" charset="1" panose="020F0502020204030203"/>
      <p:regular r:id="rId53"/>
    </p:embeddedFont>
    <p:embeddedFont>
      <p:font typeface="Lato Bold Italics" charset="1" panose="020F0502020204030203"/>
      <p:regular r:id="rId54"/>
    </p:embeddedFont>
    <p:embeddedFont>
      <p:font typeface="Lato Thin" charset="1" panose="020F0502020204030203"/>
      <p:regular r:id="rId55"/>
    </p:embeddedFont>
    <p:embeddedFont>
      <p:font typeface="Lato Thin Italics" charset="1" panose="020F0502020204030203"/>
      <p:regular r:id="rId56"/>
    </p:embeddedFont>
    <p:embeddedFont>
      <p:font typeface="Lato Light" charset="1" panose="020F0502020204030203"/>
      <p:regular r:id="rId57"/>
    </p:embeddedFont>
    <p:embeddedFont>
      <p:font typeface="Lato Light Italics" charset="1" panose="020F0502020204030203"/>
      <p:regular r:id="rId58"/>
    </p:embeddedFont>
    <p:embeddedFont>
      <p:font typeface="Lato Heavy" charset="1" panose="020F0502020204030203"/>
      <p:regular r:id="rId59"/>
    </p:embeddedFont>
    <p:embeddedFont>
      <p:font typeface="Lato Heavy Italics" charset="1" panose="020F0502020204030203"/>
      <p:regular r:id="rId6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44" Target="fonts/font44.fntdata" Type="http://schemas.openxmlformats.org/officeDocument/2006/relationships/font"/><Relationship Id="rId45" Target="fonts/font45.fntdata" Type="http://schemas.openxmlformats.org/officeDocument/2006/relationships/font"/><Relationship Id="rId46" Target="fonts/font46.fntdata" Type="http://schemas.openxmlformats.org/officeDocument/2006/relationships/font"/><Relationship Id="rId47" Target="fonts/font47.fntdata" Type="http://schemas.openxmlformats.org/officeDocument/2006/relationships/font"/><Relationship Id="rId48" Target="fonts/font48.fntdata" Type="http://schemas.openxmlformats.org/officeDocument/2006/relationships/font"/><Relationship Id="rId49" Target="fonts/font49.fntdata" Type="http://schemas.openxmlformats.org/officeDocument/2006/relationships/font"/><Relationship Id="rId5" Target="tableStyles.xml" Type="http://schemas.openxmlformats.org/officeDocument/2006/relationships/tableStyles"/><Relationship Id="rId50" Target="fonts/font50.fntdata" Type="http://schemas.openxmlformats.org/officeDocument/2006/relationships/font"/><Relationship Id="rId51" Target="fonts/font51.fntdata" Type="http://schemas.openxmlformats.org/officeDocument/2006/relationships/font"/><Relationship Id="rId52" Target="fonts/font52.fntdata" Type="http://schemas.openxmlformats.org/officeDocument/2006/relationships/font"/><Relationship Id="rId53" Target="fonts/font53.fntdata" Type="http://schemas.openxmlformats.org/officeDocument/2006/relationships/font"/><Relationship Id="rId54" Target="fonts/font54.fntdata" Type="http://schemas.openxmlformats.org/officeDocument/2006/relationships/font"/><Relationship Id="rId55" Target="fonts/font55.fntdata" Type="http://schemas.openxmlformats.org/officeDocument/2006/relationships/font"/><Relationship Id="rId56" Target="fonts/font56.fntdata" Type="http://schemas.openxmlformats.org/officeDocument/2006/relationships/font"/><Relationship Id="rId57" Target="fonts/font57.fntdata" Type="http://schemas.openxmlformats.org/officeDocument/2006/relationships/font"/><Relationship Id="rId58" Target="fonts/font58.fntdata" Type="http://schemas.openxmlformats.org/officeDocument/2006/relationships/font"/><Relationship Id="rId59" Target="fonts/font59.fntdata" Type="http://schemas.openxmlformats.org/officeDocument/2006/relationships/font"/><Relationship Id="rId6" Target="fonts/font6.fntdata" Type="http://schemas.openxmlformats.org/officeDocument/2006/relationships/font"/><Relationship Id="rId60" Target="fonts/font60.fntdata" Type="http://schemas.openxmlformats.org/officeDocument/2006/relationships/font"/><Relationship Id="rId61" Target="slides/slide1.xml" Type="http://schemas.openxmlformats.org/officeDocument/2006/relationships/slide"/><Relationship Id="rId62" Target="slides/slide2.xml" Type="http://schemas.openxmlformats.org/officeDocument/2006/relationships/slide"/><Relationship Id="rId63" Target="slides/slide3.xml" Type="http://schemas.openxmlformats.org/officeDocument/2006/relationships/slide"/><Relationship Id="rId64" Target="slides/slide4.xml" Type="http://schemas.openxmlformats.org/officeDocument/2006/relationships/slide"/><Relationship Id="rId65" Target="slides/slide5.xml" Type="http://schemas.openxmlformats.org/officeDocument/2006/relationships/slide"/><Relationship Id="rId66" Target="slides/slide6.xml" Type="http://schemas.openxmlformats.org/officeDocument/2006/relationships/slide"/><Relationship Id="rId67" Target="slides/slide7.xml" Type="http://schemas.openxmlformats.org/officeDocument/2006/relationships/slide"/><Relationship Id="rId68" Target="slides/slide8.xml" Type="http://schemas.openxmlformats.org/officeDocument/2006/relationships/slide"/><Relationship Id="rId69" Target="slides/slide9.xml" Type="http://schemas.openxmlformats.org/officeDocument/2006/relationships/slide"/><Relationship Id="rId7" Target="fonts/font7.fntdata" Type="http://schemas.openxmlformats.org/officeDocument/2006/relationships/font"/><Relationship Id="rId70" Target="slides/slide10.xml" Type="http://schemas.openxmlformats.org/officeDocument/2006/relationships/slide"/><Relationship Id="rId71" Target="slides/slide11.xml" Type="http://schemas.openxmlformats.org/officeDocument/2006/relationships/slide"/><Relationship Id="rId72" Target="slides/slide12.xml" Type="http://schemas.openxmlformats.org/officeDocument/2006/relationships/slide"/><Relationship Id="rId73" Target="slides/slide13.xml" Type="http://schemas.openxmlformats.org/officeDocument/2006/relationships/slide"/><Relationship Id="rId74" Target="slides/slide14.xml" Type="http://schemas.openxmlformats.org/officeDocument/2006/relationships/slide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1.png" Type="http://schemas.openxmlformats.org/officeDocument/2006/relationships/image"/><Relationship Id="rId3" Target="../media/image42.svg" Type="http://schemas.openxmlformats.org/officeDocument/2006/relationships/image"/><Relationship Id="rId4" Target="../media/image5.png" Type="http://schemas.openxmlformats.org/officeDocument/2006/relationships/image"/><Relationship Id="rId5" Target="../media/image6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3.jpeg" Type="http://schemas.openxmlformats.org/officeDocument/2006/relationships/image"/><Relationship Id="rId3" Target="../media/image5.png" Type="http://schemas.openxmlformats.org/officeDocument/2006/relationships/image"/><Relationship Id="rId4" Target="../media/image6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4.png" Type="http://schemas.openxmlformats.org/officeDocument/2006/relationships/image"/><Relationship Id="rId3" Target="../media/image45.png" Type="http://schemas.openxmlformats.org/officeDocument/2006/relationships/image"/><Relationship Id="rId4" Target="../media/image5.png" Type="http://schemas.openxmlformats.org/officeDocument/2006/relationships/image"/><Relationship Id="rId5" Target="../media/image6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4.svg" Type="http://schemas.openxmlformats.org/officeDocument/2006/relationships/image"/><Relationship Id="rId11" Target="../media/image55.png" Type="http://schemas.openxmlformats.org/officeDocument/2006/relationships/image"/><Relationship Id="rId12" Target="../media/image56.svg" Type="http://schemas.openxmlformats.org/officeDocument/2006/relationships/image"/><Relationship Id="rId13" Target="../media/image57.png" Type="http://schemas.openxmlformats.org/officeDocument/2006/relationships/image"/><Relationship Id="rId14" Target="../media/image58.svg" Type="http://schemas.openxmlformats.org/officeDocument/2006/relationships/image"/><Relationship Id="rId15" Target="../media/image59.png" Type="http://schemas.openxmlformats.org/officeDocument/2006/relationships/image"/><Relationship Id="rId16" Target="../media/image60.svg" Type="http://schemas.openxmlformats.org/officeDocument/2006/relationships/image"/><Relationship Id="rId17" Target="../media/image61.png" Type="http://schemas.openxmlformats.org/officeDocument/2006/relationships/image"/><Relationship Id="rId18" Target="../media/image62.svg" Type="http://schemas.openxmlformats.org/officeDocument/2006/relationships/image"/><Relationship Id="rId19" Target="../media/image6.png" Type="http://schemas.openxmlformats.org/officeDocument/2006/relationships/image"/><Relationship Id="rId2" Target="../media/image46.jpeg" Type="http://schemas.openxmlformats.org/officeDocument/2006/relationships/image"/><Relationship Id="rId20" Target="../media/image5.png" Type="http://schemas.openxmlformats.org/officeDocument/2006/relationships/image"/><Relationship Id="rId21" Target="../media/image63.jpeg" Type="http://schemas.openxmlformats.org/officeDocument/2006/relationships/image"/><Relationship Id="rId3" Target="../media/image47.jpeg" Type="http://schemas.openxmlformats.org/officeDocument/2006/relationships/image"/><Relationship Id="rId4" Target="../media/image48.png" Type="http://schemas.openxmlformats.org/officeDocument/2006/relationships/image"/><Relationship Id="rId5" Target="../media/image49.svg" Type="http://schemas.openxmlformats.org/officeDocument/2006/relationships/image"/><Relationship Id="rId6" Target="../media/image50.png" Type="http://schemas.openxmlformats.org/officeDocument/2006/relationships/image"/><Relationship Id="rId7" Target="../media/image51.svg" Type="http://schemas.openxmlformats.org/officeDocument/2006/relationships/image"/><Relationship Id="rId8" Target="../media/image52.jpeg" Type="http://schemas.openxmlformats.org/officeDocument/2006/relationships/image"/><Relationship Id="rId9" Target="../media/image53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4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4.jpeg" Type="http://schemas.openxmlformats.org/officeDocument/2006/relationships/image"/><Relationship Id="rId4" Target="../media/image5.png" Type="http://schemas.openxmlformats.org/officeDocument/2006/relationships/image"/><Relationship Id="rId5" Target="../media/image6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Relationship Id="rId3" Target="../media/image5.png" Type="http://schemas.openxmlformats.org/officeDocument/2006/relationships/image"/><Relationship Id="rId4" Target="../media/image6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6.png" Type="http://schemas.openxmlformats.org/officeDocument/2006/relationships/image"/><Relationship Id="rId11" Target="../media/image17.svg" Type="http://schemas.openxmlformats.org/officeDocument/2006/relationships/image"/><Relationship Id="rId12" Target="../media/image18.png" Type="http://schemas.openxmlformats.org/officeDocument/2006/relationships/image"/><Relationship Id="rId13" Target="../media/image19.svg" Type="http://schemas.openxmlformats.org/officeDocument/2006/relationships/image"/><Relationship Id="rId14" Target="../media/image20.png" Type="http://schemas.openxmlformats.org/officeDocument/2006/relationships/image"/><Relationship Id="rId15" Target="../media/image21.svg" Type="http://schemas.openxmlformats.org/officeDocument/2006/relationships/image"/><Relationship Id="rId16" Target="../media/image22.png" Type="http://schemas.openxmlformats.org/officeDocument/2006/relationships/image"/><Relationship Id="rId17" Target="../media/image23.svg" Type="http://schemas.openxmlformats.org/officeDocument/2006/relationships/image"/><Relationship Id="rId18" Target="../media/image24.png" Type="http://schemas.openxmlformats.org/officeDocument/2006/relationships/image"/><Relationship Id="rId19" Target="../media/image25.svg" Type="http://schemas.openxmlformats.org/officeDocument/2006/relationships/image"/><Relationship Id="rId2" Target="../media/image8.png" Type="http://schemas.openxmlformats.org/officeDocument/2006/relationships/image"/><Relationship Id="rId20" Target="../media/image26.png" Type="http://schemas.openxmlformats.org/officeDocument/2006/relationships/image"/><Relationship Id="rId21" Target="../media/image27.svg" Type="http://schemas.openxmlformats.org/officeDocument/2006/relationships/image"/><Relationship Id="rId22" Target="../media/image28.png" Type="http://schemas.openxmlformats.org/officeDocument/2006/relationships/image"/><Relationship Id="rId23" Target="../media/image29.svg" Type="http://schemas.openxmlformats.org/officeDocument/2006/relationships/image"/><Relationship Id="rId24" Target="../media/image30.png" Type="http://schemas.openxmlformats.org/officeDocument/2006/relationships/image"/><Relationship Id="rId25" Target="../media/image31.svg" Type="http://schemas.openxmlformats.org/officeDocument/2006/relationships/image"/><Relationship Id="rId26" Target="../media/image32.png" Type="http://schemas.openxmlformats.org/officeDocument/2006/relationships/image"/><Relationship Id="rId27" Target="../media/image33.svg" Type="http://schemas.openxmlformats.org/officeDocument/2006/relationships/image"/><Relationship Id="rId28" Target="../media/image34.png" Type="http://schemas.openxmlformats.org/officeDocument/2006/relationships/image"/><Relationship Id="rId29" Target="../media/image35.svg" Type="http://schemas.openxmlformats.org/officeDocument/2006/relationships/image"/><Relationship Id="rId3" Target="../media/image9.svg" Type="http://schemas.openxmlformats.org/officeDocument/2006/relationships/image"/><Relationship Id="rId30" Target="../media/image36.png" Type="http://schemas.openxmlformats.org/officeDocument/2006/relationships/image"/><Relationship Id="rId31" Target="../media/image37.svg" Type="http://schemas.openxmlformats.org/officeDocument/2006/relationships/image"/><Relationship Id="rId32" Target="../media/image5.png" Type="http://schemas.openxmlformats.org/officeDocument/2006/relationships/image"/><Relationship Id="rId33" Target="../media/image6.pn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12.png" Type="http://schemas.openxmlformats.org/officeDocument/2006/relationships/image"/><Relationship Id="rId7" Target="../media/image13.svg" Type="http://schemas.openxmlformats.org/officeDocument/2006/relationships/image"/><Relationship Id="rId8" Target="../media/image14.png" Type="http://schemas.openxmlformats.org/officeDocument/2006/relationships/image"/><Relationship Id="rId9" Target="../media/image15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8.png" Type="http://schemas.openxmlformats.org/officeDocument/2006/relationships/image"/><Relationship Id="rId3" Target="../media/image39.svg" Type="http://schemas.openxmlformats.org/officeDocument/2006/relationships/image"/><Relationship Id="rId4" Target="../media/image5.png" Type="http://schemas.openxmlformats.org/officeDocument/2006/relationships/image"/><Relationship Id="rId5" Target="../media/image6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0.jpeg" Type="http://schemas.openxmlformats.org/officeDocument/2006/relationships/image"/><Relationship Id="rId3" Target="../media/image5.png" Type="http://schemas.openxmlformats.org/officeDocument/2006/relationships/image"/><Relationship Id="rId4" Target="../media/image6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608004"/>
            <a:ext cx="6752684" cy="7886379"/>
          </a:xfrm>
          <a:custGeom>
            <a:avLst/>
            <a:gdLst/>
            <a:ahLst/>
            <a:cxnLst/>
            <a:rect r="r" b="b" t="t" l="l"/>
            <a:pathLst>
              <a:path h="7886379" w="6752684">
                <a:moveTo>
                  <a:pt x="0" y="0"/>
                </a:moveTo>
                <a:lnTo>
                  <a:pt x="6752684" y="0"/>
                </a:lnTo>
                <a:lnTo>
                  <a:pt x="6752684" y="7886379"/>
                </a:lnTo>
                <a:lnTo>
                  <a:pt x="0" y="78863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597" t="0" r="-7191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3" id="3"/>
          <p:cNvGrpSpPr/>
          <p:nvPr/>
        </p:nvGrpSpPr>
        <p:grpSpPr>
          <a:xfrm rot="-10800000">
            <a:off x="7363007" y="1608004"/>
            <a:ext cx="10249000" cy="7886379"/>
            <a:chOff x="0" y="0"/>
            <a:chExt cx="2699325" cy="207707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699325" cy="2077071"/>
            </a:xfrm>
            <a:custGeom>
              <a:avLst/>
              <a:gdLst/>
              <a:ahLst/>
              <a:cxnLst/>
              <a:rect r="r" b="b" t="t" l="l"/>
              <a:pathLst>
                <a:path h="2077071" w="2699325">
                  <a:moveTo>
                    <a:pt x="38525" y="0"/>
                  </a:moveTo>
                  <a:lnTo>
                    <a:pt x="2660801" y="0"/>
                  </a:lnTo>
                  <a:cubicBezTo>
                    <a:pt x="2671018" y="0"/>
                    <a:pt x="2680817" y="4059"/>
                    <a:pt x="2688042" y="11284"/>
                  </a:cubicBezTo>
                  <a:cubicBezTo>
                    <a:pt x="2695266" y="18508"/>
                    <a:pt x="2699325" y="28307"/>
                    <a:pt x="2699325" y="38525"/>
                  </a:cubicBezTo>
                  <a:lnTo>
                    <a:pt x="2699325" y="2038546"/>
                  </a:lnTo>
                  <a:cubicBezTo>
                    <a:pt x="2699325" y="2059823"/>
                    <a:pt x="2682077" y="2077071"/>
                    <a:pt x="2660801" y="2077071"/>
                  </a:cubicBezTo>
                  <a:lnTo>
                    <a:pt x="38525" y="2077071"/>
                  </a:lnTo>
                  <a:cubicBezTo>
                    <a:pt x="17248" y="2077071"/>
                    <a:pt x="0" y="2059823"/>
                    <a:pt x="0" y="2038546"/>
                  </a:cubicBezTo>
                  <a:lnTo>
                    <a:pt x="0" y="38525"/>
                  </a:lnTo>
                  <a:cubicBezTo>
                    <a:pt x="0" y="17248"/>
                    <a:pt x="17248" y="0"/>
                    <a:pt x="38525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800A6">
                    <a:alpha val="100000"/>
                  </a:srgbClr>
                </a:gs>
                <a:gs pos="100000">
                  <a:srgbClr val="00BF63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699325" cy="21151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6317549" y="0"/>
            <a:ext cx="1970451" cy="1212554"/>
          </a:xfrm>
          <a:custGeom>
            <a:avLst/>
            <a:gdLst/>
            <a:ahLst/>
            <a:cxnLst/>
            <a:rect r="r" b="b" t="t" l="l"/>
            <a:pathLst>
              <a:path h="1212554" w="1970451">
                <a:moveTo>
                  <a:pt x="0" y="0"/>
                </a:moveTo>
                <a:lnTo>
                  <a:pt x="1970451" y="0"/>
                </a:lnTo>
                <a:lnTo>
                  <a:pt x="1970451" y="1212554"/>
                </a:lnTo>
                <a:lnTo>
                  <a:pt x="0" y="121255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4797" r="0" b="-4797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8551262" y="3502701"/>
            <a:ext cx="8542720" cy="17965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76"/>
              </a:lnSpc>
            </a:pPr>
            <a:r>
              <a:rPr lang="en-US" sz="6160">
                <a:solidFill>
                  <a:srgbClr val="FFFFFF"/>
                </a:solidFill>
                <a:latin typeface="Lovelace Text Bold"/>
              </a:rPr>
              <a:t>ChatGPT Sentiment Analysis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308189" y="6713638"/>
            <a:ext cx="9028867" cy="5011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06"/>
              </a:lnSpc>
              <a:spcBef>
                <a:spcPct val="0"/>
              </a:spcBef>
            </a:pPr>
            <a:r>
              <a:rPr lang="en-US" sz="3460">
                <a:solidFill>
                  <a:srgbClr val="FFFFFF"/>
                </a:solidFill>
                <a:latin typeface="Lovelace Text"/>
              </a:rPr>
              <a:t>Distributed &amp; Scalable Data Engineering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498110" y="2784710"/>
            <a:ext cx="6550803" cy="1826807"/>
            <a:chOff x="0" y="0"/>
            <a:chExt cx="11124321" cy="310221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124321" cy="3102213"/>
            </a:xfrm>
            <a:custGeom>
              <a:avLst/>
              <a:gdLst/>
              <a:ahLst/>
              <a:cxnLst/>
              <a:rect r="r" b="b" t="t" l="l"/>
              <a:pathLst>
                <a:path h="3102213" w="11124321">
                  <a:moveTo>
                    <a:pt x="11124321" y="1551106"/>
                  </a:moveTo>
                  <a:cubicBezTo>
                    <a:pt x="11124321" y="2673715"/>
                    <a:pt x="10695949" y="3102213"/>
                    <a:pt x="10167376" y="3102213"/>
                  </a:cubicBezTo>
                  <a:lnTo>
                    <a:pt x="956945" y="3102213"/>
                  </a:lnTo>
                  <a:cubicBezTo>
                    <a:pt x="428371" y="3102213"/>
                    <a:pt x="0" y="2673715"/>
                    <a:pt x="0" y="1551106"/>
                  </a:cubicBezTo>
                  <a:cubicBezTo>
                    <a:pt x="0" y="428371"/>
                    <a:pt x="428371" y="0"/>
                    <a:pt x="956945" y="0"/>
                  </a:cubicBezTo>
                  <a:lnTo>
                    <a:pt x="10167376" y="0"/>
                  </a:lnTo>
                  <a:cubicBezTo>
                    <a:pt x="10695823" y="0"/>
                    <a:pt x="11124321" y="428371"/>
                    <a:pt x="11124321" y="1551106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4" id="4"/>
          <p:cNvSpPr txBox="true"/>
          <p:nvPr/>
        </p:nvSpPr>
        <p:spPr>
          <a:xfrm rot="0">
            <a:off x="6693605" y="3149791"/>
            <a:ext cx="4937865" cy="1163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079"/>
              </a:lnSpc>
            </a:pPr>
            <a:r>
              <a:rPr lang="en-US" sz="2199">
                <a:solidFill>
                  <a:srgbClr val="000000"/>
                </a:solidFill>
                <a:latin typeface="Lovelace Text"/>
              </a:rPr>
              <a:t>Metric Selection: Choose relevant metrics such as accuracy, precision, and recall.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968816" y="3016441"/>
            <a:ext cx="728910" cy="596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latin typeface="Canva Sans Bold"/>
              </a:rPr>
              <a:t>1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551143" y="2878667"/>
            <a:ext cx="5053705" cy="5053705"/>
          </a:xfrm>
          <a:custGeom>
            <a:avLst/>
            <a:gdLst/>
            <a:ahLst/>
            <a:cxnLst/>
            <a:rect r="r" b="b" t="t" l="l"/>
            <a:pathLst>
              <a:path h="5053705" w="5053705">
                <a:moveTo>
                  <a:pt x="0" y="0"/>
                </a:moveTo>
                <a:lnTo>
                  <a:pt x="5053705" y="0"/>
                </a:lnTo>
                <a:lnTo>
                  <a:pt x="5053705" y="5053705"/>
                </a:lnTo>
                <a:lnTo>
                  <a:pt x="0" y="50537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5498110" y="4496973"/>
            <a:ext cx="6550803" cy="1826807"/>
            <a:chOff x="0" y="0"/>
            <a:chExt cx="8734404" cy="2435742"/>
          </a:xfrm>
        </p:grpSpPr>
        <p:grpSp>
          <p:nvGrpSpPr>
            <p:cNvPr name="Group 8" id="8"/>
            <p:cNvGrpSpPr/>
            <p:nvPr/>
          </p:nvGrpSpPr>
          <p:grpSpPr>
            <a:xfrm rot="0">
              <a:off x="0" y="0"/>
              <a:ext cx="8734404" cy="2435742"/>
              <a:chOff x="0" y="0"/>
              <a:chExt cx="11124321" cy="3102213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11124321" cy="3102213"/>
              </a:xfrm>
              <a:custGeom>
                <a:avLst/>
                <a:gdLst/>
                <a:ahLst/>
                <a:cxnLst/>
                <a:rect r="r" b="b" t="t" l="l"/>
                <a:pathLst>
                  <a:path h="3102213" w="11124321">
                    <a:moveTo>
                      <a:pt x="11124321" y="1551106"/>
                    </a:moveTo>
                    <a:cubicBezTo>
                      <a:pt x="11124321" y="2673715"/>
                      <a:pt x="10695949" y="3102213"/>
                      <a:pt x="10167376" y="3102213"/>
                    </a:cubicBezTo>
                    <a:lnTo>
                      <a:pt x="956945" y="3102213"/>
                    </a:lnTo>
                    <a:cubicBezTo>
                      <a:pt x="428371" y="3102213"/>
                      <a:pt x="0" y="2673715"/>
                      <a:pt x="0" y="1551106"/>
                    </a:cubicBezTo>
                    <a:cubicBezTo>
                      <a:pt x="0" y="428371"/>
                      <a:pt x="428371" y="0"/>
                      <a:pt x="956945" y="0"/>
                    </a:cubicBezTo>
                    <a:lnTo>
                      <a:pt x="10167376" y="0"/>
                    </a:lnTo>
                    <a:cubicBezTo>
                      <a:pt x="10695823" y="0"/>
                      <a:pt x="11124321" y="428371"/>
                      <a:pt x="11124321" y="1551106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name="TextBox 10" id="10"/>
            <p:cNvSpPr txBox="true"/>
            <p:nvPr/>
          </p:nvSpPr>
          <p:spPr>
            <a:xfrm rot="0">
              <a:off x="1593993" y="502649"/>
              <a:ext cx="6583820" cy="15352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079"/>
                </a:lnSpc>
              </a:pPr>
              <a:r>
                <a:rPr lang="en-US" sz="2199">
                  <a:solidFill>
                    <a:srgbClr val="000000"/>
                  </a:solidFill>
                  <a:latin typeface="Lovelace Text"/>
                </a:rPr>
                <a:t>Cross-Validation: Validate model robustness using techniques like k-fold cross-validation.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556591" y="331199"/>
              <a:ext cx="861907" cy="7736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900"/>
                </a:lnSpc>
              </a:pPr>
              <a:r>
                <a:rPr lang="en-US" sz="3500">
                  <a:solidFill>
                    <a:srgbClr val="000000"/>
                  </a:solidFill>
                  <a:latin typeface="Canva Sans Bold"/>
                </a:rPr>
                <a:t>2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5498110" y="6209235"/>
            <a:ext cx="6550803" cy="1826807"/>
            <a:chOff x="0" y="0"/>
            <a:chExt cx="8734404" cy="2435742"/>
          </a:xfrm>
        </p:grpSpPr>
        <p:grpSp>
          <p:nvGrpSpPr>
            <p:cNvPr name="Group 13" id="13"/>
            <p:cNvGrpSpPr/>
            <p:nvPr/>
          </p:nvGrpSpPr>
          <p:grpSpPr>
            <a:xfrm rot="0">
              <a:off x="0" y="0"/>
              <a:ext cx="8734404" cy="2435742"/>
              <a:chOff x="0" y="0"/>
              <a:chExt cx="11124321" cy="3102213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11124321" cy="3102213"/>
              </a:xfrm>
              <a:custGeom>
                <a:avLst/>
                <a:gdLst/>
                <a:ahLst/>
                <a:cxnLst/>
                <a:rect r="r" b="b" t="t" l="l"/>
                <a:pathLst>
                  <a:path h="3102213" w="11124321">
                    <a:moveTo>
                      <a:pt x="11124321" y="1551106"/>
                    </a:moveTo>
                    <a:cubicBezTo>
                      <a:pt x="11124321" y="2673715"/>
                      <a:pt x="10695949" y="3102213"/>
                      <a:pt x="10167376" y="3102213"/>
                    </a:cubicBezTo>
                    <a:lnTo>
                      <a:pt x="956945" y="3102213"/>
                    </a:lnTo>
                    <a:cubicBezTo>
                      <a:pt x="428371" y="3102213"/>
                      <a:pt x="0" y="2673715"/>
                      <a:pt x="0" y="1551106"/>
                    </a:cubicBezTo>
                    <a:cubicBezTo>
                      <a:pt x="0" y="428371"/>
                      <a:pt x="428371" y="0"/>
                      <a:pt x="956945" y="0"/>
                    </a:cubicBezTo>
                    <a:lnTo>
                      <a:pt x="10167376" y="0"/>
                    </a:lnTo>
                    <a:cubicBezTo>
                      <a:pt x="10695823" y="0"/>
                      <a:pt x="11124321" y="428371"/>
                      <a:pt x="11124321" y="1551106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name="TextBox 15" id="15"/>
            <p:cNvSpPr txBox="true"/>
            <p:nvPr/>
          </p:nvSpPr>
          <p:spPr>
            <a:xfrm rot="0">
              <a:off x="1593993" y="502649"/>
              <a:ext cx="6583820" cy="15352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079"/>
                </a:lnSpc>
              </a:pPr>
              <a:r>
                <a:rPr lang="en-US" sz="2199">
                  <a:solidFill>
                    <a:srgbClr val="000000"/>
                  </a:solidFill>
                  <a:latin typeface="Lovelace Text"/>
                </a:rPr>
                <a:t>Feedback Loop: Use evaluation insights to refine models and improve future iterations.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556591" y="331199"/>
              <a:ext cx="861907" cy="7736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900"/>
                </a:lnSpc>
              </a:pPr>
              <a:r>
                <a:rPr lang="en-US" sz="3500">
                  <a:solidFill>
                    <a:srgbClr val="000000"/>
                  </a:solidFill>
                  <a:latin typeface="Canva Sans Bold"/>
                </a:rPr>
                <a:t>3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2048913" y="2878667"/>
            <a:ext cx="5763594" cy="1893298"/>
            <a:chOff x="0" y="0"/>
            <a:chExt cx="7684792" cy="2524398"/>
          </a:xfrm>
        </p:grpSpPr>
        <p:grpSp>
          <p:nvGrpSpPr>
            <p:cNvPr name="Group 18" id="18"/>
            <p:cNvGrpSpPr/>
            <p:nvPr/>
          </p:nvGrpSpPr>
          <p:grpSpPr>
            <a:xfrm rot="0">
              <a:off x="0" y="0"/>
              <a:ext cx="7684792" cy="2403212"/>
              <a:chOff x="0" y="0"/>
              <a:chExt cx="9919997" cy="3102213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9919997" cy="3102213"/>
              </a:xfrm>
              <a:custGeom>
                <a:avLst/>
                <a:gdLst/>
                <a:ahLst/>
                <a:cxnLst/>
                <a:rect r="r" b="b" t="t" l="l"/>
                <a:pathLst>
                  <a:path h="3102213" w="9919997">
                    <a:moveTo>
                      <a:pt x="9919997" y="1551106"/>
                    </a:moveTo>
                    <a:cubicBezTo>
                      <a:pt x="9919997" y="2673715"/>
                      <a:pt x="9491625" y="3102213"/>
                      <a:pt x="8963051" y="3102213"/>
                    </a:cubicBezTo>
                    <a:lnTo>
                      <a:pt x="956945" y="3102213"/>
                    </a:lnTo>
                    <a:cubicBezTo>
                      <a:pt x="428371" y="3102213"/>
                      <a:pt x="0" y="2673715"/>
                      <a:pt x="0" y="1551106"/>
                    </a:cubicBezTo>
                    <a:cubicBezTo>
                      <a:pt x="0" y="428371"/>
                      <a:pt x="428371" y="0"/>
                      <a:pt x="956945" y="0"/>
                    </a:cubicBezTo>
                    <a:lnTo>
                      <a:pt x="8963051" y="0"/>
                    </a:lnTo>
                    <a:cubicBezTo>
                      <a:pt x="9491499" y="0"/>
                      <a:pt x="9919997" y="428371"/>
                      <a:pt x="9919997" y="1551106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name="TextBox 20" id="20"/>
            <p:cNvSpPr txBox="true"/>
            <p:nvPr/>
          </p:nvSpPr>
          <p:spPr>
            <a:xfrm rot="0">
              <a:off x="1402443" y="485775"/>
              <a:ext cx="5792644" cy="20386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038"/>
                </a:lnSpc>
              </a:pPr>
              <a:r>
                <a:rPr lang="en-US" sz="2170">
                  <a:solidFill>
                    <a:srgbClr val="000000"/>
                  </a:solidFill>
                  <a:latin typeface="Lovelace Text"/>
                </a:rPr>
                <a:t>Benchmarking: Compare model performance against baseline or industry standards.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489705" y="325886"/>
              <a:ext cx="758332" cy="7642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834"/>
                </a:lnSpc>
              </a:pPr>
              <a:r>
                <a:rPr lang="en-US" sz="3453">
                  <a:solidFill>
                    <a:srgbClr val="000000"/>
                  </a:solidFill>
                  <a:latin typeface="Canva Sans Bold"/>
                </a:rPr>
                <a:t>4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2048913" y="4977912"/>
            <a:ext cx="5763594" cy="1893298"/>
            <a:chOff x="0" y="0"/>
            <a:chExt cx="7684792" cy="2524398"/>
          </a:xfrm>
        </p:grpSpPr>
        <p:grpSp>
          <p:nvGrpSpPr>
            <p:cNvPr name="Group 23" id="23"/>
            <p:cNvGrpSpPr/>
            <p:nvPr/>
          </p:nvGrpSpPr>
          <p:grpSpPr>
            <a:xfrm rot="0">
              <a:off x="0" y="0"/>
              <a:ext cx="7684792" cy="2403212"/>
              <a:chOff x="0" y="0"/>
              <a:chExt cx="9919997" cy="3102213"/>
            </a:xfrm>
          </p:grpSpPr>
          <p:sp>
            <p:nvSpPr>
              <p:cNvPr name="Freeform 24" id="24"/>
              <p:cNvSpPr/>
              <p:nvPr/>
            </p:nvSpPr>
            <p:spPr>
              <a:xfrm flipH="false" flipV="false" rot="0">
                <a:off x="0" y="0"/>
                <a:ext cx="9919997" cy="3102213"/>
              </a:xfrm>
              <a:custGeom>
                <a:avLst/>
                <a:gdLst/>
                <a:ahLst/>
                <a:cxnLst/>
                <a:rect r="r" b="b" t="t" l="l"/>
                <a:pathLst>
                  <a:path h="3102213" w="9919997">
                    <a:moveTo>
                      <a:pt x="9919997" y="1551106"/>
                    </a:moveTo>
                    <a:cubicBezTo>
                      <a:pt x="9919997" y="2673715"/>
                      <a:pt x="9491625" y="3102213"/>
                      <a:pt x="8963051" y="3102213"/>
                    </a:cubicBezTo>
                    <a:lnTo>
                      <a:pt x="956945" y="3102213"/>
                    </a:lnTo>
                    <a:cubicBezTo>
                      <a:pt x="428371" y="3102213"/>
                      <a:pt x="0" y="2673715"/>
                      <a:pt x="0" y="1551106"/>
                    </a:cubicBezTo>
                    <a:cubicBezTo>
                      <a:pt x="0" y="428371"/>
                      <a:pt x="428371" y="0"/>
                      <a:pt x="956945" y="0"/>
                    </a:cubicBezTo>
                    <a:lnTo>
                      <a:pt x="8963051" y="0"/>
                    </a:lnTo>
                    <a:cubicBezTo>
                      <a:pt x="9491499" y="0"/>
                      <a:pt x="9919997" y="428371"/>
                      <a:pt x="9919997" y="1551106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name="TextBox 25" id="25"/>
            <p:cNvSpPr txBox="true"/>
            <p:nvPr/>
          </p:nvSpPr>
          <p:spPr>
            <a:xfrm rot="0">
              <a:off x="1402443" y="485775"/>
              <a:ext cx="5792644" cy="20386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038"/>
                </a:lnSpc>
              </a:pPr>
              <a:r>
                <a:rPr lang="en-US" sz="2170">
                  <a:solidFill>
                    <a:srgbClr val="000000"/>
                  </a:solidFill>
                  <a:latin typeface="Lovelace Text"/>
                </a:rPr>
                <a:t>Interpretation: Interpret evaluation results to understand model strengths and weaknesses.</a:t>
              </a:r>
            </a:p>
          </p:txBody>
        </p:sp>
        <p:sp>
          <p:nvSpPr>
            <p:cNvPr name="TextBox 26" id="26"/>
            <p:cNvSpPr txBox="true"/>
            <p:nvPr/>
          </p:nvSpPr>
          <p:spPr>
            <a:xfrm rot="0">
              <a:off x="489705" y="325886"/>
              <a:ext cx="758332" cy="7642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834"/>
                </a:lnSpc>
              </a:pPr>
              <a:r>
                <a:rPr lang="en-US" sz="3453">
                  <a:solidFill>
                    <a:srgbClr val="000000"/>
                  </a:solidFill>
                  <a:latin typeface="Canva Sans Bold"/>
                </a:rPr>
                <a:t>5</a:t>
              </a:r>
            </a:p>
          </p:txBody>
        </p:sp>
      </p:grpSp>
      <p:sp>
        <p:nvSpPr>
          <p:cNvPr name="TextBox 27" id="27"/>
          <p:cNvSpPr txBox="true"/>
          <p:nvPr/>
        </p:nvSpPr>
        <p:spPr>
          <a:xfrm rot="0">
            <a:off x="9592684" y="803275"/>
            <a:ext cx="7666616" cy="1285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10185"/>
              </a:lnSpc>
              <a:spcBef>
                <a:spcPct val="0"/>
              </a:spcBef>
            </a:pPr>
            <a:r>
              <a:rPr lang="en-US" sz="8487" strike="noStrike" u="none">
                <a:solidFill>
                  <a:srgbClr val="000000"/>
                </a:solidFill>
                <a:latin typeface="Ovo"/>
              </a:rPr>
              <a:t>EVALUATION</a:t>
            </a:r>
          </a:p>
        </p:txBody>
      </p:sp>
      <p:sp>
        <p:nvSpPr>
          <p:cNvPr name="Freeform 28" id="28"/>
          <p:cNvSpPr/>
          <p:nvPr/>
        </p:nvSpPr>
        <p:spPr>
          <a:xfrm flipH="false" flipV="false" rot="0">
            <a:off x="-74759" y="9671241"/>
            <a:ext cx="3458510" cy="615759"/>
          </a:xfrm>
          <a:custGeom>
            <a:avLst/>
            <a:gdLst/>
            <a:ahLst/>
            <a:cxnLst/>
            <a:rect r="r" b="b" t="t" l="l"/>
            <a:pathLst>
              <a:path h="615759" w="3458510">
                <a:moveTo>
                  <a:pt x="0" y="0"/>
                </a:moveTo>
                <a:lnTo>
                  <a:pt x="3458510" y="0"/>
                </a:lnTo>
                <a:lnTo>
                  <a:pt x="3458510" y="615759"/>
                </a:lnTo>
                <a:lnTo>
                  <a:pt x="0" y="61575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15361938" y="9715817"/>
            <a:ext cx="2926062" cy="571183"/>
          </a:xfrm>
          <a:custGeom>
            <a:avLst/>
            <a:gdLst/>
            <a:ahLst/>
            <a:cxnLst/>
            <a:rect r="r" b="b" t="t" l="l"/>
            <a:pathLst>
              <a:path h="571183" w="2926062">
                <a:moveTo>
                  <a:pt x="0" y="0"/>
                </a:moveTo>
                <a:lnTo>
                  <a:pt x="2926062" y="0"/>
                </a:lnTo>
                <a:lnTo>
                  <a:pt x="2926062" y="571183"/>
                </a:lnTo>
                <a:lnTo>
                  <a:pt x="0" y="57118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15514338" y="9868217"/>
            <a:ext cx="2926062" cy="571183"/>
          </a:xfrm>
          <a:custGeom>
            <a:avLst/>
            <a:gdLst/>
            <a:ahLst/>
            <a:cxnLst/>
            <a:rect r="r" b="b" t="t" l="l"/>
            <a:pathLst>
              <a:path h="571183" w="2926062">
                <a:moveTo>
                  <a:pt x="0" y="0"/>
                </a:moveTo>
                <a:lnTo>
                  <a:pt x="2926062" y="0"/>
                </a:lnTo>
                <a:lnTo>
                  <a:pt x="2926062" y="571183"/>
                </a:lnTo>
                <a:lnTo>
                  <a:pt x="0" y="57118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148095" y="1912742"/>
            <a:ext cx="6778564" cy="6461517"/>
          </a:xfrm>
          <a:custGeom>
            <a:avLst/>
            <a:gdLst/>
            <a:ahLst/>
            <a:cxnLst/>
            <a:rect r="r" b="b" t="t" l="l"/>
            <a:pathLst>
              <a:path h="6461517" w="6778564">
                <a:moveTo>
                  <a:pt x="0" y="0"/>
                </a:moveTo>
                <a:lnTo>
                  <a:pt x="6778564" y="0"/>
                </a:lnTo>
                <a:lnTo>
                  <a:pt x="6778564" y="6461516"/>
                </a:lnTo>
                <a:lnTo>
                  <a:pt x="0" y="64615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736" t="-2566" r="0" b="-1496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74759" y="9671241"/>
            <a:ext cx="3458510" cy="615759"/>
          </a:xfrm>
          <a:custGeom>
            <a:avLst/>
            <a:gdLst/>
            <a:ahLst/>
            <a:cxnLst/>
            <a:rect r="r" b="b" t="t" l="l"/>
            <a:pathLst>
              <a:path h="615759" w="3458510">
                <a:moveTo>
                  <a:pt x="0" y="0"/>
                </a:moveTo>
                <a:lnTo>
                  <a:pt x="3458510" y="0"/>
                </a:lnTo>
                <a:lnTo>
                  <a:pt x="3458510" y="615759"/>
                </a:lnTo>
                <a:lnTo>
                  <a:pt x="0" y="61575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361938" y="9715817"/>
            <a:ext cx="2926062" cy="571183"/>
          </a:xfrm>
          <a:custGeom>
            <a:avLst/>
            <a:gdLst/>
            <a:ahLst/>
            <a:cxnLst/>
            <a:rect r="r" b="b" t="t" l="l"/>
            <a:pathLst>
              <a:path h="571183" w="2926062">
                <a:moveTo>
                  <a:pt x="0" y="0"/>
                </a:moveTo>
                <a:lnTo>
                  <a:pt x="2926062" y="0"/>
                </a:lnTo>
                <a:lnTo>
                  <a:pt x="2926062" y="571183"/>
                </a:lnTo>
                <a:lnTo>
                  <a:pt x="0" y="57118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801463" y="952500"/>
            <a:ext cx="9933176" cy="80558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535"/>
              </a:lnSpc>
            </a:pPr>
            <a:r>
              <a:rPr lang="en-US" sz="2356">
                <a:solidFill>
                  <a:srgbClr val="000000"/>
                </a:solidFill>
                <a:latin typeface="Lovelace Text Bold"/>
              </a:rPr>
              <a:t>INTEGRATION</a:t>
            </a:r>
          </a:p>
          <a:p>
            <a:pPr algn="just">
              <a:lnSpc>
                <a:spcPts val="3535"/>
              </a:lnSpc>
            </a:pPr>
            <a:r>
              <a:rPr lang="en-US" sz="2356">
                <a:solidFill>
                  <a:srgbClr val="000000"/>
                </a:solidFill>
                <a:latin typeface="Lovelace Text"/>
              </a:rPr>
              <a:t>Integrate the sentiment analysis model into existing systems or workflows.</a:t>
            </a:r>
          </a:p>
          <a:p>
            <a:pPr algn="just">
              <a:lnSpc>
                <a:spcPts val="3535"/>
              </a:lnSpc>
            </a:pPr>
          </a:p>
          <a:p>
            <a:pPr algn="just">
              <a:lnSpc>
                <a:spcPts val="3535"/>
              </a:lnSpc>
            </a:pPr>
            <a:r>
              <a:rPr lang="en-US" sz="2356">
                <a:solidFill>
                  <a:srgbClr val="000000"/>
                </a:solidFill>
                <a:latin typeface="Lovelace Text Bold"/>
              </a:rPr>
              <a:t>API DEVELOPMENT</a:t>
            </a:r>
          </a:p>
          <a:p>
            <a:pPr algn="just">
              <a:lnSpc>
                <a:spcPts val="3535"/>
              </a:lnSpc>
            </a:pPr>
            <a:r>
              <a:rPr lang="en-US" sz="2356">
                <a:solidFill>
                  <a:srgbClr val="000000"/>
                </a:solidFill>
                <a:latin typeface="Lovelace Text"/>
              </a:rPr>
              <a:t>Develop APIs using frameworks like Flask  for model access.</a:t>
            </a:r>
          </a:p>
          <a:p>
            <a:pPr algn="just">
              <a:lnSpc>
                <a:spcPts val="3535"/>
              </a:lnSpc>
            </a:pPr>
          </a:p>
          <a:p>
            <a:pPr algn="just">
              <a:lnSpc>
                <a:spcPts val="3535"/>
              </a:lnSpc>
            </a:pPr>
            <a:r>
              <a:rPr lang="en-US" sz="2356">
                <a:solidFill>
                  <a:srgbClr val="000000"/>
                </a:solidFill>
                <a:latin typeface="Lovelace Text Bold"/>
              </a:rPr>
              <a:t>SCALABILITY</a:t>
            </a:r>
          </a:p>
          <a:p>
            <a:pPr algn="just">
              <a:lnSpc>
                <a:spcPts val="3535"/>
              </a:lnSpc>
            </a:pPr>
            <a:r>
              <a:rPr lang="en-US" sz="2356">
                <a:solidFill>
                  <a:srgbClr val="000000"/>
                </a:solidFill>
                <a:latin typeface="Lovelace Text"/>
              </a:rPr>
              <a:t>Ensure the deployment infrastructure can handle varying workloads and data volumes.</a:t>
            </a:r>
          </a:p>
          <a:p>
            <a:pPr algn="just">
              <a:lnSpc>
                <a:spcPts val="3535"/>
              </a:lnSpc>
            </a:pPr>
          </a:p>
          <a:p>
            <a:pPr algn="just">
              <a:lnSpc>
                <a:spcPts val="3535"/>
              </a:lnSpc>
            </a:pPr>
            <a:r>
              <a:rPr lang="en-US" sz="2356">
                <a:solidFill>
                  <a:srgbClr val="000000"/>
                </a:solidFill>
                <a:latin typeface="Lovelace Text Bold"/>
              </a:rPr>
              <a:t>MONITORING</a:t>
            </a:r>
          </a:p>
          <a:p>
            <a:pPr algn="just">
              <a:lnSpc>
                <a:spcPts val="3535"/>
              </a:lnSpc>
            </a:pPr>
            <a:r>
              <a:rPr lang="en-US" sz="2356">
                <a:solidFill>
                  <a:srgbClr val="000000"/>
                </a:solidFill>
                <a:latin typeface="Lovelace Text"/>
              </a:rPr>
              <a:t>Implement monitoring tools to track model performance and detect anomalies.</a:t>
            </a:r>
          </a:p>
          <a:p>
            <a:pPr algn="just">
              <a:lnSpc>
                <a:spcPts val="3535"/>
              </a:lnSpc>
            </a:pPr>
          </a:p>
          <a:p>
            <a:pPr algn="just">
              <a:lnSpc>
                <a:spcPts val="3535"/>
              </a:lnSpc>
            </a:pPr>
            <a:r>
              <a:rPr lang="en-US" sz="2356">
                <a:solidFill>
                  <a:srgbClr val="000000"/>
                </a:solidFill>
                <a:latin typeface="Lovelace Text Bold"/>
              </a:rPr>
              <a:t>MAINTENANCE</a:t>
            </a:r>
          </a:p>
          <a:p>
            <a:pPr algn="just">
              <a:lnSpc>
                <a:spcPts val="3535"/>
              </a:lnSpc>
            </a:pPr>
            <a:r>
              <a:rPr lang="en-US" sz="2356">
                <a:solidFill>
                  <a:srgbClr val="000000"/>
                </a:solidFill>
                <a:latin typeface="Lovelace Text"/>
              </a:rPr>
              <a:t>Regularly update and maintain the deployed model to ensure optimal performance over time.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874814"/>
            <a:ext cx="7893905" cy="8420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746"/>
              </a:lnSpc>
            </a:pPr>
            <a:r>
              <a:rPr lang="en-US" sz="5397" spc="80">
                <a:solidFill>
                  <a:srgbClr val="000000"/>
                </a:solidFill>
                <a:latin typeface="Fraunces"/>
              </a:rPr>
              <a:t>DATA VISUALIZATION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3473789" y="5569882"/>
            <a:ext cx="1850585" cy="4193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21"/>
              </a:lnSpc>
              <a:spcBef>
                <a:spcPct val="0"/>
              </a:spcBef>
            </a:pPr>
            <a:r>
              <a:rPr lang="en-US" sz="2443">
                <a:solidFill>
                  <a:srgbClr val="000000"/>
                </a:solidFill>
                <a:latin typeface="Poppins Light"/>
              </a:rPr>
              <a:t>WordWrap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240361" y="1995157"/>
            <a:ext cx="8903639" cy="7616431"/>
            <a:chOff x="0" y="0"/>
            <a:chExt cx="11871519" cy="10155241"/>
          </a:xfrm>
        </p:grpSpPr>
        <p:sp>
          <p:nvSpPr>
            <p:cNvPr name="AutoShape 5" id="5"/>
            <p:cNvSpPr/>
            <p:nvPr/>
          </p:nvSpPr>
          <p:spPr>
            <a:xfrm>
              <a:off x="14729" y="9480448"/>
              <a:ext cx="11856787" cy="6350"/>
            </a:xfrm>
            <a:prstGeom prst="line">
              <a:avLst/>
            </a:prstGeom>
            <a:ln cap="rnd" w="127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1576323" cy="9263701"/>
            </a:xfrm>
            <a:custGeom>
              <a:avLst/>
              <a:gdLst/>
              <a:ahLst/>
              <a:cxnLst/>
              <a:rect r="r" b="b" t="t" l="l"/>
              <a:pathLst>
                <a:path h="9263701" w="11576323">
                  <a:moveTo>
                    <a:pt x="0" y="0"/>
                  </a:moveTo>
                  <a:lnTo>
                    <a:pt x="11576323" y="0"/>
                  </a:lnTo>
                  <a:lnTo>
                    <a:pt x="11576323" y="9263701"/>
                  </a:lnTo>
                  <a:lnTo>
                    <a:pt x="0" y="92637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  <p:sp>
          <p:nvSpPr>
            <p:cNvPr name="TextBox 7" id="7"/>
            <p:cNvSpPr txBox="true"/>
            <p:nvPr/>
          </p:nvSpPr>
          <p:spPr>
            <a:xfrm rot="0">
              <a:off x="4912230" y="9670948"/>
              <a:ext cx="2221281" cy="4842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079"/>
                </a:lnSpc>
                <a:spcBef>
                  <a:spcPct val="0"/>
                </a:spcBef>
              </a:pPr>
              <a:r>
                <a:rPr lang="en-US" sz="2200">
                  <a:solidFill>
                    <a:srgbClr val="000000"/>
                  </a:solidFill>
                  <a:latin typeface="Poppins Light"/>
                </a:rPr>
                <a:t>BarChart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0029482" y="1716841"/>
            <a:ext cx="7852778" cy="7202703"/>
            <a:chOff x="0" y="0"/>
            <a:chExt cx="10470370" cy="960360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0470370" cy="4942774"/>
            </a:xfrm>
            <a:custGeom>
              <a:avLst/>
              <a:gdLst/>
              <a:ahLst/>
              <a:cxnLst/>
              <a:rect r="r" b="b" t="t" l="l"/>
              <a:pathLst>
                <a:path h="4942774" w="10470370">
                  <a:moveTo>
                    <a:pt x="0" y="0"/>
                  </a:moveTo>
                  <a:lnTo>
                    <a:pt x="10470370" y="0"/>
                  </a:lnTo>
                  <a:lnTo>
                    <a:pt x="10470370" y="4942774"/>
                  </a:lnTo>
                  <a:lnTo>
                    <a:pt x="0" y="49427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703" t="-4680" r="0" b="-4680"/>
              </a:stretch>
            </a:blipFill>
          </p:spPr>
        </p:sp>
        <p:sp>
          <p:nvSpPr>
            <p:cNvPr name="AutoShape 10" id="10"/>
            <p:cNvSpPr/>
            <p:nvPr/>
          </p:nvSpPr>
          <p:spPr>
            <a:xfrm>
              <a:off x="0" y="4949828"/>
              <a:ext cx="10470370" cy="0"/>
            </a:xfrm>
            <a:prstGeom prst="line">
              <a:avLst/>
            </a:prstGeom>
            <a:ln cap="rnd" w="127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1" id="11"/>
            <p:cNvSpPr/>
            <p:nvPr/>
          </p:nvSpPr>
          <p:spPr>
            <a:xfrm rot="0">
              <a:off x="0" y="6938321"/>
              <a:ext cx="696261" cy="454405"/>
            </a:xfrm>
            <a:prstGeom prst="rect">
              <a:avLst/>
            </a:prstGeom>
            <a:solidFill>
              <a:srgbClr val="40628E"/>
            </a:solidFill>
          </p:spPr>
        </p:sp>
        <p:sp>
          <p:nvSpPr>
            <p:cNvPr name="AutoShape 12" id="12"/>
            <p:cNvSpPr/>
            <p:nvPr/>
          </p:nvSpPr>
          <p:spPr>
            <a:xfrm rot="0">
              <a:off x="0" y="8045935"/>
              <a:ext cx="696261" cy="454405"/>
            </a:xfrm>
            <a:prstGeom prst="rect">
              <a:avLst/>
            </a:prstGeom>
            <a:solidFill>
              <a:srgbClr val="E0812C"/>
            </a:solidFill>
          </p:spPr>
        </p:sp>
        <p:sp>
          <p:nvSpPr>
            <p:cNvPr name="AutoShape 13" id="13"/>
            <p:cNvSpPr/>
            <p:nvPr/>
          </p:nvSpPr>
          <p:spPr>
            <a:xfrm rot="0">
              <a:off x="0" y="9149199"/>
              <a:ext cx="696261" cy="454405"/>
            </a:xfrm>
            <a:prstGeom prst="rect">
              <a:avLst/>
            </a:prstGeom>
            <a:solidFill>
              <a:srgbClr val="3A923A"/>
            </a:solidFill>
            <a:ln cap="sq">
              <a:noFill/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 rot="0">
              <a:off x="1489716" y="6952493"/>
              <a:ext cx="2100503" cy="5493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463"/>
                </a:lnSpc>
              </a:pPr>
              <a:r>
                <a:rPr lang="en-US" sz="2473">
                  <a:solidFill>
                    <a:srgbClr val="000000"/>
                  </a:solidFill>
                  <a:latin typeface="Lovelace Text"/>
                </a:rPr>
                <a:t>Neutral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1489716" y="7987572"/>
              <a:ext cx="1571533" cy="5493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463"/>
                </a:lnSpc>
              </a:pPr>
              <a:r>
                <a:rPr lang="en-US" sz="2473">
                  <a:solidFill>
                    <a:srgbClr val="000000"/>
                  </a:solidFill>
                  <a:latin typeface="Lovelace Text"/>
                </a:rPr>
                <a:t>Good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1489716" y="9054299"/>
              <a:ext cx="1571533" cy="5493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463"/>
                </a:lnSpc>
              </a:pPr>
              <a:r>
                <a:rPr lang="en-US" sz="2473">
                  <a:solidFill>
                    <a:srgbClr val="000000"/>
                  </a:solidFill>
                  <a:latin typeface="Lovelace Text"/>
                </a:rPr>
                <a:t>Bad</a:t>
              </a: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-74759" y="9671241"/>
            <a:ext cx="3458510" cy="615759"/>
          </a:xfrm>
          <a:custGeom>
            <a:avLst/>
            <a:gdLst/>
            <a:ahLst/>
            <a:cxnLst/>
            <a:rect r="r" b="b" t="t" l="l"/>
            <a:pathLst>
              <a:path h="615759" w="3458510">
                <a:moveTo>
                  <a:pt x="0" y="0"/>
                </a:moveTo>
                <a:lnTo>
                  <a:pt x="3458510" y="0"/>
                </a:lnTo>
                <a:lnTo>
                  <a:pt x="3458510" y="615759"/>
                </a:lnTo>
                <a:lnTo>
                  <a:pt x="0" y="61575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5361938" y="9715817"/>
            <a:ext cx="2926062" cy="571183"/>
          </a:xfrm>
          <a:custGeom>
            <a:avLst/>
            <a:gdLst/>
            <a:ahLst/>
            <a:cxnLst/>
            <a:rect r="r" b="b" t="t" l="l"/>
            <a:pathLst>
              <a:path h="571183" w="2926062">
                <a:moveTo>
                  <a:pt x="0" y="0"/>
                </a:moveTo>
                <a:lnTo>
                  <a:pt x="2926062" y="0"/>
                </a:lnTo>
                <a:lnTo>
                  <a:pt x="2926062" y="571183"/>
                </a:lnTo>
                <a:lnTo>
                  <a:pt x="0" y="57118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176581" y="3848412"/>
            <a:ext cx="2240610" cy="916668"/>
            <a:chOff x="0" y="0"/>
            <a:chExt cx="1297261" cy="53072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97261" cy="530729"/>
            </a:xfrm>
            <a:custGeom>
              <a:avLst/>
              <a:gdLst/>
              <a:ahLst/>
              <a:cxnLst/>
              <a:rect r="r" b="b" t="t" l="l"/>
              <a:pathLst>
                <a:path h="530729" w="1297261">
                  <a:moveTo>
                    <a:pt x="1297261" y="265365"/>
                  </a:moveTo>
                  <a:lnTo>
                    <a:pt x="890861" y="0"/>
                  </a:lnTo>
                  <a:lnTo>
                    <a:pt x="890861" y="203200"/>
                  </a:lnTo>
                  <a:lnTo>
                    <a:pt x="0" y="203200"/>
                  </a:lnTo>
                  <a:lnTo>
                    <a:pt x="0" y="327529"/>
                  </a:lnTo>
                  <a:lnTo>
                    <a:pt x="890861" y="327529"/>
                  </a:lnTo>
                  <a:lnTo>
                    <a:pt x="890861" y="530729"/>
                  </a:lnTo>
                  <a:lnTo>
                    <a:pt x="1297261" y="265365"/>
                  </a:lnTo>
                  <a:close/>
                </a:path>
              </a:pathLst>
            </a:custGeom>
            <a:solidFill>
              <a:srgbClr val="02427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136525"/>
              <a:ext cx="1195661" cy="191004"/>
            </a:xfrm>
            <a:prstGeom prst="rect">
              <a:avLst/>
            </a:prstGeom>
          </p:spPr>
          <p:txBody>
            <a:bodyPr anchor="ctr" rtlCol="false" tIns="42470" lIns="42470" bIns="42470" rIns="42470"/>
            <a:lstStyle/>
            <a:p>
              <a:pPr algn="ctr">
                <a:lnSpc>
                  <a:spcPts val="30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1381059" y="3716026"/>
            <a:ext cx="2054660" cy="874064"/>
            <a:chOff x="0" y="0"/>
            <a:chExt cx="1189601" cy="50606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189601" cy="506063"/>
            </a:xfrm>
            <a:custGeom>
              <a:avLst/>
              <a:gdLst/>
              <a:ahLst/>
              <a:cxnLst/>
              <a:rect r="r" b="b" t="t" l="l"/>
              <a:pathLst>
                <a:path h="506063" w="1189601">
                  <a:moveTo>
                    <a:pt x="1189601" y="253031"/>
                  </a:moveTo>
                  <a:lnTo>
                    <a:pt x="783201" y="0"/>
                  </a:lnTo>
                  <a:lnTo>
                    <a:pt x="783201" y="203200"/>
                  </a:lnTo>
                  <a:lnTo>
                    <a:pt x="0" y="203200"/>
                  </a:lnTo>
                  <a:lnTo>
                    <a:pt x="0" y="302863"/>
                  </a:lnTo>
                  <a:lnTo>
                    <a:pt x="783201" y="302863"/>
                  </a:lnTo>
                  <a:lnTo>
                    <a:pt x="783201" y="506063"/>
                  </a:lnTo>
                  <a:lnTo>
                    <a:pt x="1189601" y="253031"/>
                  </a:lnTo>
                  <a:close/>
                </a:path>
              </a:pathLst>
            </a:custGeom>
            <a:solidFill>
              <a:srgbClr val="024276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136525"/>
              <a:ext cx="1088001" cy="166338"/>
            </a:xfrm>
            <a:prstGeom prst="rect">
              <a:avLst/>
            </a:prstGeom>
          </p:spPr>
          <p:txBody>
            <a:bodyPr anchor="ctr" rtlCol="false" tIns="42470" lIns="42470" bIns="42470" rIns="42470"/>
            <a:lstStyle/>
            <a:p>
              <a:pPr algn="ctr">
                <a:lnSpc>
                  <a:spcPts val="3000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2190699" y="3012477"/>
            <a:ext cx="1931411" cy="963583"/>
          </a:xfrm>
          <a:custGeom>
            <a:avLst/>
            <a:gdLst/>
            <a:ahLst/>
            <a:cxnLst/>
            <a:rect r="r" b="b" t="t" l="l"/>
            <a:pathLst>
              <a:path h="963583" w="1931411">
                <a:moveTo>
                  <a:pt x="0" y="0"/>
                </a:moveTo>
                <a:lnTo>
                  <a:pt x="1931411" y="0"/>
                </a:lnTo>
                <a:lnTo>
                  <a:pt x="1931411" y="963583"/>
                </a:lnTo>
                <a:lnTo>
                  <a:pt x="0" y="96358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7563607" y="4268233"/>
            <a:ext cx="2336485" cy="1057051"/>
          </a:xfrm>
          <a:custGeom>
            <a:avLst/>
            <a:gdLst/>
            <a:ahLst/>
            <a:cxnLst/>
            <a:rect r="r" b="b" t="t" l="l"/>
            <a:pathLst>
              <a:path h="1057051" w="2336485">
                <a:moveTo>
                  <a:pt x="0" y="0"/>
                </a:moveTo>
                <a:lnTo>
                  <a:pt x="2336484" y="0"/>
                </a:lnTo>
                <a:lnTo>
                  <a:pt x="2336484" y="1057051"/>
                </a:lnTo>
                <a:lnTo>
                  <a:pt x="0" y="105705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9371" r="0" b="-20259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190699" y="4590090"/>
            <a:ext cx="759298" cy="957830"/>
          </a:xfrm>
          <a:custGeom>
            <a:avLst/>
            <a:gdLst/>
            <a:ahLst/>
            <a:cxnLst/>
            <a:rect r="r" b="b" t="t" l="l"/>
            <a:pathLst>
              <a:path h="957830" w="759298">
                <a:moveTo>
                  <a:pt x="0" y="0"/>
                </a:moveTo>
                <a:lnTo>
                  <a:pt x="759299" y="0"/>
                </a:lnTo>
                <a:lnTo>
                  <a:pt x="759299" y="957831"/>
                </a:lnTo>
                <a:lnTo>
                  <a:pt x="0" y="9578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3460319" y="4493751"/>
            <a:ext cx="766292" cy="1035530"/>
          </a:xfrm>
          <a:custGeom>
            <a:avLst/>
            <a:gdLst/>
            <a:ahLst/>
            <a:cxnLst/>
            <a:rect r="r" b="b" t="t" l="l"/>
            <a:pathLst>
              <a:path h="1035530" w="766292">
                <a:moveTo>
                  <a:pt x="0" y="0"/>
                </a:moveTo>
                <a:lnTo>
                  <a:pt x="766292" y="0"/>
                </a:lnTo>
                <a:lnTo>
                  <a:pt x="766292" y="1035530"/>
                </a:lnTo>
                <a:lnTo>
                  <a:pt x="0" y="103553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8228775" y="5325284"/>
            <a:ext cx="1817732" cy="1079223"/>
          </a:xfrm>
          <a:custGeom>
            <a:avLst/>
            <a:gdLst/>
            <a:ahLst/>
            <a:cxnLst/>
            <a:rect r="r" b="b" t="t" l="l"/>
            <a:pathLst>
              <a:path h="1079223" w="1817732">
                <a:moveTo>
                  <a:pt x="0" y="0"/>
                </a:moveTo>
                <a:lnTo>
                  <a:pt x="1817732" y="0"/>
                </a:lnTo>
                <a:lnTo>
                  <a:pt x="1817732" y="1079222"/>
                </a:lnTo>
                <a:lnTo>
                  <a:pt x="0" y="107922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3420" t="0" r="-3420" b="-1222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8479386" y="3012477"/>
            <a:ext cx="1092713" cy="1086752"/>
          </a:xfrm>
          <a:custGeom>
            <a:avLst/>
            <a:gdLst/>
            <a:ahLst/>
            <a:cxnLst/>
            <a:rect r="r" b="b" t="t" l="l"/>
            <a:pathLst>
              <a:path h="1086752" w="1092713">
                <a:moveTo>
                  <a:pt x="0" y="0"/>
                </a:moveTo>
                <a:lnTo>
                  <a:pt x="1092713" y="0"/>
                </a:lnTo>
                <a:lnTo>
                  <a:pt x="1092713" y="1086752"/>
                </a:lnTo>
                <a:lnTo>
                  <a:pt x="0" y="108675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4186270" y="3251714"/>
            <a:ext cx="2015374" cy="304138"/>
          </a:xfrm>
          <a:custGeom>
            <a:avLst/>
            <a:gdLst/>
            <a:ahLst/>
            <a:cxnLst/>
            <a:rect r="r" b="b" t="t" l="l"/>
            <a:pathLst>
              <a:path h="304138" w="2015374">
                <a:moveTo>
                  <a:pt x="0" y="0"/>
                </a:moveTo>
                <a:lnTo>
                  <a:pt x="2015373" y="0"/>
                </a:lnTo>
                <a:lnTo>
                  <a:pt x="2015373" y="304139"/>
                </a:lnTo>
                <a:lnTo>
                  <a:pt x="0" y="30413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4029675" y="3848412"/>
            <a:ext cx="1427260" cy="1183329"/>
          </a:xfrm>
          <a:custGeom>
            <a:avLst/>
            <a:gdLst/>
            <a:ahLst/>
            <a:cxnLst/>
            <a:rect r="r" b="b" t="t" l="l"/>
            <a:pathLst>
              <a:path h="1183329" w="1427260">
                <a:moveTo>
                  <a:pt x="0" y="0"/>
                </a:moveTo>
                <a:lnTo>
                  <a:pt x="1427260" y="0"/>
                </a:lnTo>
                <a:lnTo>
                  <a:pt x="1427260" y="1183329"/>
                </a:lnTo>
                <a:lnTo>
                  <a:pt x="0" y="118332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0046507" y="4234435"/>
            <a:ext cx="1177389" cy="1259852"/>
          </a:xfrm>
          <a:custGeom>
            <a:avLst/>
            <a:gdLst/>
            <a:ahLst/>
            <a:cxnLst/>
            <a:rect r="r" b="b" t="t" l="l"/>
            <a:pathLst>
              <a:path h="1259852" w="1177389">
                <a:moveTo>
                  <a:pt x="0" y="0"/>
                </a:moveTo>
                <a:lnTo>
                  <a:pt x="1177389" y="0"/>
                </a:lnTo>
                <a:lnTo>
                  <a:pt x="1177389" y="1259853"/>
                </a:lnTo>
                <a:lnTo>
                  <a:pt x="0" y="1259853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113179" y="6818012"/>
            <a:ext cx="3811020" cy="2554525"/>
          </a:xfrm>
          <a:custGeom>
            <a:avLst/>
            <a:gdLst/>
            <a:ahLst/>
            <a:cxnLst/>
            <a:rect r="r" b="b" t="t" l="l"/>
            <a:pathLst>
              <a:path h="2554525" w="3811020">
                <a:moveTo>
                  <a:pt x="0" y="0"/>
                </a:moveTo>
                <a:lnTo>
                  <a:pt x="3811020" y="0"/>
                </a:lnTo>
                <a:lnTo>
                  <a:pt x="3811020" y="2554525"/>
                </a:lnTo>
                <a:lnTo>
                  <a:pt x="0" y="2554525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7513386" y="6818012"/>
            <a:ext cx="3867673" cy="2592500"/>
          </a:xfrm>
          <a:custGeom>
            <a:avLst/>
            <a:gdLst/>
            <a:ahLst/>
            <a:cxnLst/>
            <a:rect r="r" b="b" t="t" l="l"/>
            <a:pathLst>
              <a:path h="2592500" w="3867673">
                <a:moveTo>
                  <a:pt x="0" y="0"/>
                </a:moveTo>
                <a:lnTo>
                  <a:pt x="3867673" y="0"/>
                </a:lnTo>
                <a:lnTo>
                  <a:pt x="3867673" y="2592500"/>
                </a:lnTo>
                <a:lnTo>
                  <a:pt x="0" y="2592500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3794264" y="6818012"/>
            <a:ext cx="3811020" cy="2554525"/>
          </a:xfrm>
          <a:custGeom>
            <a:avLst/>
            <a:gdLst/>
            <a:ahLst/>
            <a:cxnLst/>
            <a:rect r="r" b="b" t="t" l="l"/>
            <a:pathLst>
              <a:path h="2554525" w="3811020">
                <a:moveTo>
                  <a:pt x="0" y="0"/>
                </a:moveTo>
                <a:lnTo>
                  <a:pt x="3811019" y="0"/>
                </a:lnTo>
                <a:lnTo>
                  <a:pt x="3811019" y="2554525"/>
                </a:lnTo>
                <a:lnTo>
                  <a:pt x="0" y="2554525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5361938" y="9715817"/>
            <a:ext cx="2926062" cy="571183"/>
          </a:xfrm>
          <a:custGeom>
            <a:avLst/>
            <a:gdLst/>
            <a:ahLst/>
            <a:cxnLst/>
            <a:rect r="r" b="b" t="t" l="l"/>
            <a:pathLst>
              <a:path h="571183" w="2926062">
                <a:moveTo>
                  <a:pt x="0" y="0"/>
                </a:moveTo>
                <a:lnTo>
                  <a:pt x="2926062" y="0"/>
                </a:lnTo>
                <a:lnTo>
                  <a:pt x="2926062" y="571183"/>
                </a:lnTo>
                <a:lnTo>
                  <a:pt x="0" y="571183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-74759" y="9671241"/>
            <a:ext cx="3458510" cy="615759"/>
          </a:xfrm>
          <a:custGeom>
            <a:avLst/>
            <a:gdLst/>
            <a:ahLst/>
            <a:cxnLst/>
            <a:rect r="r" b="b" t="t" l="l"/>
            <a:pathLst>
              <a:path h="615759" w="3458510">
                <a:moveTo>
                  <a:pt x="0" y="0"/>
                </a:moveTo>
                <a:lnTo>
                  <a:pt x="3458510" y="0"/>
                </a:lnTo>
                <a:lnTo>
                  <a:pt x="3458510" y="615759"/>
                </a:lnTo>
                <a:lnTo>
                  <a:pt x="0" y="615759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5599810" y="3716026"/>
            <a:ext cx="1104695" cy="1417563"/>
          </a:xfrm>
          <a:custGeom>
            <a:avLst/>
            <a:gdLst/>
            <a:ahLst/>
            <a:cxnLst/>
            <a:rect r="r" b="b" t="t" l="l"/>
            <a:pathLst>
              <a:path h="1417563" w="1104695">
                <a:moveTo>
                  <a:pt x="0" y="0"/>
                </a:moveTo>
                <a:lnTo>
                  <a:pt x="1104695" y="0"/>
                </a:lnTo>
                <a:lnTo>
                  <a:pt x="1104695" y="1417563"/>
                </a:lnTo>
                <a:lnTo>
                  <a:pt x="0" y="1417563"/>
                </a:lnTo>
                <a:lnTo>
                  <a:pt x="0" y="0"/>
                </a:lnTo>
                <a:close/>
              </a:path>
            </a:pathLst>
          </a:custGeom>
          <a:blipFill>
            <a:blip r:embed="rId21"/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6578100" y="443269"/>
            <a:ext cx="4895284" cy="8420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746"/>
              </a:lnSpc>
              <a:spcBef>
                <a:spcPct val="0"/>
              </a:spcBef>
            </a:pPr>
            <a:r>
              <a:rPr lang="en-US" sz="5397" spc="80" strike="noStrike" u="none">
                <a:solidFill>
                  <a:srgbClr val="000000"/>
                </a:solidFill>
                <a:latin typeface="Fraunces"/>
              </a:rPr>
              <a:t>ETL PROCESS 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322476" y="2047297"/>
            <a:ext cx="3667857" cy="5297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99"/>
              </a:lnSpc>
            </a:pPr>
            <a:r>
              <a:rPr lang="en-US" sz="3142">
                <a:solidFill>
                  <a:srgbClr val="000000"/>
                </a:solidFill>
                <a:latin typeface="Canva Sans Bold"/>
              </a:rPr>
              <a:t>Extract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7050004" y="2047297"/>
            <a:ext cx="3826585" cy="5132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59"/>
              </a:lnSpc>
            </a:pPr>
            <a:r>
              <a:rPr lang="en-US" sz="3042">
                <a:solidFill>
                  <a:srgbClr val="000000"/>
                </a:solidFill>
                <a:latin typeface="Canva Sans Bold"/>
              </a:rPr>
              <a:t>Transform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3911969" y="2047297"/>
            <a:ext cx="2289674" cy="5132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59"/>
              </a:lnSpc>
            </a:pPr>
            <a:r>
              <a:rPr lang="en-US" sz="3042">
                <a:solidFill>
                  <a:srgbClr val="000000"/>
                </a:solidFill>
                <a:latin typeface="Canva Sans Bold"/>
              </a:rPr>
              <a:t>Load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405617" y="7101436"/>
            <a:ext cx="3270273" cy="15369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93"/>
              </a:lnSpc>
            </a:pPr>
            <a:r>
              <a:rPr lang="en-US" sz="2209">
                <a:solidFill>
                  <a:srgbClr val="000000"/>
                </a:solidFill>
                <a:latin typeface="Canva Sans"/>
              </a:rPr>
              <a:t>Data Extraction</a:t>
            </a:r>
          </a:p>
          <a:p>
            <a:pPr algn="ctr">
              <a:lnSpc>
                <a:spcPts val="3093"/>
              </a:lnSpc>
            </a:pPr>
            <a:r>
              <a:rPr lang="en-US" sz="2209">
                <a:solidFill>
                  <a:srgbClr val="000000"/>
                </a:solidFill>
                <a:latin typeface="Canva Sans"/>
              </a:rPr>
              <a:t>Gather Data from sources</a:t>
            </a:r>
          </a:p>
          <a:p>
            <a:pPr algn="ctr">
              <a:lnSpc>
                <a:spcPts val="3093"/>
              </a:lnSpc>
            </a:pPr>
            <a:r>
              <a:rPr lang="en-US" sz="2209">
                <a:solidFill>
                  <a:srgbClr val="000000"/>
                </a:solidFill>
                <a:latin typeface="Canva Sans"/>
              </a:rPr>
              <a:t>like Kaggle, excel, CSV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7866829" y="6960518"/>
            <a:ext cx="3237580" cy="26345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45"/>
              </a:lnSpc>
            </a:pPr>
            <a:r>
              <a:rPr lang="en-US" sz="2175">
                <a:solidFill>
                  <a:srgbClr val="000000"/>
                </a:solidFill>
                <a:latin typeface="Canva Sans"/>
              </a:rPr>
              <a:t>Data Transformation</a:t>
            </a:r>
          </a:p>
          <a:p>
            <a:pPr algn="ctr">
              <a:lnSpc>
                <a:spcPts val="3045"/>
              </a:lnSpc>
            </a:pPr>
            <a:r>
              <a:rPr lang="en-US" sz="2175">
                <a:solidFill>
                  <a:srgbClr val="000000"/>
                </a:solidFill>
                <a:latin typeface="Canva Sans"/>
              </a:rPr>
              <a:t>Clean the data and </a:t>
            </a:r>
          </a:p>
          <a:p>
            <a:pPr algn="ctr">
              <a:lnSpc>
                <a:spcPts val="3045"/>
              </a:lnSpc>
            </a:pPr>
            <a:r>
              <a:rPr lang="en-US" sz="2175">
                <a:solidFill>
                  <a:srgbClr val="000000"/>
                </a:solidFill>
                <a:latin typeface="Canva Sans"/>
              </a:rPr>
              <a:t>handle missing values </a:t>
            </a:r>
          </a:p>
          <a:p>
            <a:pPr algn="ctr">
              <a:lnSpc>
                <a:spcPts val="3045"/>
              </a:lnSpc>
            </a:pPr>
            <a:r>
              <a:rPr lang="en-US" sz="2175">
                <a:solidFill>
                  <a:srgbClr val="000000"/>
                </a:solidFill>
                <a:latin typeface="Canva Sans"/>
              </a:rPr>
              <a:t>using python and tensor</a:t>
            </a:r>
          </a:p>
          <a:p>
            <a:pPr algn="ctr">
              <a:lnSpc>
                <a:spcPts val="3045"/>
              </a:lnSpc>
            </a:pPr>
            <a:r>
              <a:rPr lang="en-US" sz="2175">
                <a:solidFill>
                  <a:srgbClr val="000000"/>
                </a:solidFill>
                <a:latin typeface="Canva Sans"/>
              </a:rPr>
              <a:t>flow and visualize the </a:t>
            </a:r>
          </a:p>
          <a:p>
            <a:pPr algn="ctr">
              <a:lnSpc>
                <a:spcPts val="3045"/>
              </a:lnSpc>
            </a:pPr>
            <a:r>
              <a:rPr lang="en-US" sz="2175">
                <a:solidFill>
                  <a:srgbClr val="000000"/>
                </a:solidFill>
                <a:latin typeface="Canva Sans"/>
              </a:rPr>
              <a:t>data in Tableau</a:t>
            </a:r>
          </a:p>
          <a:p>
            <a:pPr algn="ctr">
              <a:lnSpc>
                <a:spcPts val="3045"/>
              </a:lnSpc>
            </a:pPr>
          </a:p>
        </p:txBody>
      </p:sp>
      <p:sp>
        <p:nvSpPr>
          <p:cNvPr name="TextBox 29" id="29"/>
          <p:cNvSpPr txBox="true"/>
          <p:nvPr/>
        </p:nvSpPr>
        <p:spPr>
          <a:xfrm rot="0">
            <a:off x="13955567" y="6960518"/>
            <a:ext cx="3488412" cy="22693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15"/>
              </a:lnSpc>
            </a:pPr>
            <a:r>
              <a:rPr lang="en-US" sz="2154">
                <a:solidFill>
                  <a:srgbClr val="000000"/>
                </a:solidFill>
                <a:latin typeface="Canva Sans"/>
              </a:rPr>
              <a:t>Data Storage</a:t>
            </a:r>
          </a:p>
          <a:p>
            <a:pPr algn="ctr">
              <a:lnSpc>
                <a:spcPts val="3015"/>
              </a:lnSpc>
            </a:pPr>
            <a:r>
              <a:rPr lang="en-US" sz="2154">
                <a:solidFill>
                  <a:srgbClr val="000000"/>
                </a:solidFill>
                <a:latin typeface="Canva Sans"/>
              </a:rPr>
              <a:t>Store cleaned and </a:t>
            </a:r>
          </a:p>
          <a:p>
            <a:pPr algn="ctr">
              <a:lnSpc>
                <a:spcPts val="3015"/>
              </a:lnSpc>
            </a:pPr>
            <a:r>
              <a:rPr lang="en-US" sz="2154">
                <a:solidFill>
                  <a:srgbClr val="000000"/>
                </a:solidFill>
                <a:latin typeface="Canva Sans"/>
              </a:rPr>
              <a:t>transformed</a:t>
            </a:r>
          </a:p>
          <a:p>
            <a:pPr algn="ctr">
              <a:lnSpc>
                <a:spcPts val="3015"/>
              </a:lnSpc>
            </a:pPr>
            <a:r>
              <a:rPr lang="en-US" sz="2154">
                <a:solidFill>
                  <a:srgbClr val="000000"/>
                </a:solidFill>
                <a:latin typeface="Canva Sans"/>
              </a:rPr>
              <a:t> data in a database like</a:t>
            </a:r>
          </a:p>
          <a:p>
            <a:pPr algn="ctr">
              <a:lnSpc>
                <a:spcPts val="3015"/>
              </a:lnSpc>
            </a:pPr>
            <a:r>
              <a:rPr lang="en-US" sz="2154">
                <a:solidFill>
                  <a:srgbClr val="000000"/>
                </a:solidFill>
                <a:latin typeface="Canva Sans"/>
              </a:rPr>
              <a:t>PostgreSQL and flask Data</a:t>
            </a:r>
          </a:p>
          <a:p>
            <a:pPr algn="ctr">
              <a:lnSpc>
                <a:spcPts val="3015"/>
              </a:lnSpc>
            </a:pPr>
            <a:r>
              <a:rPr lang="en-US" sz="2154">
                <a:solidFill>
                  <a:srgbClr val="000000"/>
                </a:solidFill>
                <a:latin typeface="Canva Sans"/>
              </a:rPr>
              <a:t>Warehouse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AEA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794906" y="429611"/>
            <a:ext cx="10698188" cy="9427779"/>
          </a:xfrm>
          <a:custGeom>
            <a:avLst/>
            <a:gdLst/>
            <a:ahLst/>
            <a:cxnLst/>
            <a:rect r="r" b="b" t="t" l="l"/>
            <a:pathLst>
              <a:path h="9427779" w="10698188">
                <a:moveTo>
                  <a:pt x="0" y="0"/>
                </a:moveTo>
                <a:lnTo>
                  <a:pt x="10698188" y="0"/>
                </a:lnTo>
                <a:lnTo>
                  <a:pt x="10698188" y="9427778"/>
                </a:lnTo>
                <a:lnTo>
                  <a:pt x="0" y="94277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3302205" y="2187713"/>
            <a:ext cx="11683589" cy="5911575"/>
            <a:chOff x="0" y="0"/>
            <a:chExt cx="3497846" cy="176981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497846" cy="1769814"/>
            </a:xfrm>
            <a:custGeom>
              <a:avLst/>
              <a:gdLst/>
              <a:ahLst/>
              <a:cxnLst/>
              <a:rect r="r" b="b" t="t" l="l"/>
              <a:pathLst>
                <a:path h="1769814" w="3497846">
                  <a:moveTo>
                    <a:pt x="0" y="0"/>
                  </a:moveTo>
                  <a:lnTo>
                    <a:pt x="0" y="1769814"/>
                  </a:lnTo>
                  <a:lnTo>
                    <a:pt x="3497846" y="1769814"/>
                  </a:lnTo>
                  <a:lnTo>
                    <a:pt x="3497846" y="0"/>
                  </a:lnTo>
                  <a:lnTo>
                    <a:pt x="0" y="0"/>
                  </a:lnTo>
                  <a:close/>
                  <a:moveTo>
                    <a:pt x="3436886" y="1708854"/>
                  </a:moveTo>
                  <a:lnTo>
                    <a:pt x="59690" y="1708854"/>
                  </a:lnTo>
                  <a:lnTo>
                    <a:pt x="59690" y="59690"/>
                  </a:lnTo>
                  <a:lnTo>
                    <a:pt x="3436886" y="59690"/>
                  </a:lnTo>
                  <a:lnTo>
                    <a:pt x="3436886" y="1708854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4046960" y="4448175"/>
            <a:ext cx="10194080" cy="138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 spc="288">
                <a:solidFill>
                  <a:srgbClr val="000000"/>
                </a:solidFill>
                <a:latin typeface="Lato Heavy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286609" y="2581352"/>
            <a:ext cx="5564754" cy="5564754"/>
            <a:chOff x="0" y="0"/>
            <a:chExt cx="12700000" cy="1270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-11430" y="857250"/>
              <a:ext cx="13009880" cy="11644630"/>
            </a:xfrm>
            <a:custGeom>
              <a:avLst/>
              <a:gdLst/>
              <a:ahLst/>
              <a:cxnLst/>
              <a:rect r="r" b="b" t="t" l="l"/>
              <a:pathLst>
                <a:path h="11644630" w="13009880">
                  <a:moveTo>
                    <a:pt x="10152380" y="938530"/>
                  </a:moveTo>
                  <a:cubicBezTo>
                    <a:pt x="8962390" y="189230"/>
                    <a:pt x="8643620" y="154940"/>
                    <a:pt x="7245350" y="0"/>
                  </a:cubicBezTo>
                  <a:cubicBezTo>
                    <a:pt x="4039870" y="38100"/>
                    <a:pt x="1441450" y="1889760"/>
                    <a:pt x="435610" y="4933950"/>
                  </a:cubicBezTo>
                  <a:cubicBezTo>
                    <a:pt x="91440" y="5975350"/>
                    <a:pt x="0" y="7139940"/>
                    <a:pt x="403860" y="8159750"/>
                  </a:cubicBezTo>
                  <a:cubicBezTo>
                    <a:pt x="934720" y="9499600"/>
                    <a:pt x="2254250" y="10407650"/>
                    <a:pt x="3648710" y="10773410"/>
                  </a:cubicBezTo>
                  <a:cubicBezTo>
                    <a:pt x="5043170" y="11140440"/>
                    <a:pt x="6578600" y="11644630"/>
                    <a:pt x="8008620" y="11470640"/>
                  </a:cubicBezTo>
                  <a:cubicBezTo>
                    <a:pt x="9123680" y="11334750"/>
                    <a:pt x="10237470" y="10519410"/>
                    <a:pt x="11071860" y="9767570"/>
                  </a:cubicBezTo>
                  <a:cubicBezTo>
                    <a:pt x="11625580" y="9268460"/>
                    <a:pt x="11971020" y="8576310"/>
                    <a:pt x="12202160" y="7867650"/>
                  </a:cubicBezTo>
                  <a:cubicBezTo>
                    <a:pt x="13009880" y="5401310"/>
                    <a:pt x="12348210" y="2322830"/>
                    <a:pt x="10152380" y="938530"/>
                  </a:cubicBezTo>
                  <a:close/>
                </a:path>
              </a:pathLst>
            </a:custGeom>
            <a:blipFill>
              <a:blip r:embed="rId2"/>
              <a:stretch>
                <a:fillRect l="0" t="-39402" r="0" b="-39402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3364739" y="1295400"/>
            <a:ext cx="11558522" cy="10102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28"/>
              </a:lnSpc>
            </a:pPr>
            <a:r>
              <a:rPr lang="en-US" sz="8423">
                <a:solidFill>
                  <a:srgbClr val="890909"/>
                </a:solidFill>
                <a:latin typeface="DM Sans Bold"/>
              </a:rPr>
              <a:t>TEAM XIII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006583" y="8522868"/>
            <a:ext cx="4124806" cy="5764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1"/>
              </a:lnSpc>
            </a:pPr>
            <a:r>
              <a:rPr lang="en-US" sz="3393" spc="441">
                <a:solidFill>
                  <a:srgbClr val="333331"/>
                </a:solidFill>
                <a:latin typeface="DM Sans Bold"/>
              </a:rPr>
              <a:t>SHREYA BANIK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759375" y="9210675"/>
            <a:ext cx="4619222" cy="3655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52"/>
              </a:lnSpc>
            </a:pPr>
            <a:r>
              <a:rPr lang="en-US" sz="2109" spc="274">
                <a:solidFill>
                  <a:srgbClr val="333331"/>
                </a:solidFill>
                <a:latin typeface="DM Sans"/>
              </a:rPr>
              <a:t>TEAM LEAD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847448" y="8532393"/>
            <a:ext cx="7672796" cy="5299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388"/>
              </a:lnSpc>
              <a:spcBef>
                <a:spcPct val="0"/>
              </a:spcBef>
            </a:pPr>
            <a:r>
              <a:rPr lang="en-US" sz="3134" spc="407">
                <a:solidFill>
                  <a:srgbClr val="333331"/>
                </a:solidFill>
                <a:latin typeface="DM Sans Bold"/>
              </a:rPr>
              <a:t>BHIRAVAJOSYULA KRISHNA SAI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0211456" y="2655183"/>
            <a:ext cx="4944780" cy="5490922"/>
            <a:chOff x="0" y="0"/>
            <a:chExt cx="14341728" cy="1592574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-11430" y="1074988"/>
              <a:ext cx="14651609" cy="14602319"/>
            </a:xfrm>
            <a:custGeom>
              <a:avLst/>
              <a:gdLst/>
              <a:ahLst/>
              <a:cxnLst/>
              <a:rect r="r" b="b" t="t" l="l"/>
              <a:pathLst>
                <a:path h="14602319" w="14651609">
                  <a:moveTo>
                    <a:pt x="11463300" y="1176913"/>
                  </a:moveTo>
                  <a:cubicBezTo>
                    <a:pt x="10119480" y="237294"/>
                    <a:pt x="9759503" y="194294"/>
                    <a:pt x="8180479" y="0"/>
                  </a:cubicBezTo>
                  <a:cubicBezTo>
                    <a:pt x="4560626" y="47777"/>
                    <a:pt x="1626309" y="2369751"/>
                    <a:pt x="490444" y="6187153"/>
                  </a:cubicBezTo>
                  <a:cubicBezTo>
                    <a:pt x="101783" y="7493064"/>
                    <a:pt x="0" y="8953456"/>
                    <a:pt x="454589" y="10232293"/>
                  </a:cubicBezTo>
                  <a:cubicBezTo>
                    <a:pt x="1054074" y="11912460"/>
                    <a:pt x="2544179" y="13051151"/>
                    <a:pt x="4118901" y="13509812"/>
                  </a:cubicBezTo>
                  <a:cubicBezTo>
                    <a:pt x="5693623" y="13970066"/>
                    <a:pt x="7427537" y="14602319"/>
                    <a:pt x="9042417" y="14384137"/>
                  </a:cubicBezTo>
                  <a:cubicBezTo>
                    <a:pt x="10301621" y="14213730"/>
                    <a:pt x="11559390" y="13191298"/>
                    <a:pt x="12501640" y="12248493"/>
                  </a:cubicBezTo>
                  <a:cubicBezTo>
                    <a:pt x="13126941" y="11622611"/>
                    <a:pt x="13517035" y="10754657"/>
                    <a:pt x="13778055" y="9866001"/>
                  </a:cubicBezTo>
                  <a:cubicBezTo>
                    <a:pt x="14651609" y="6773221"/>
                    <a:pt x="13942986" y="2912819"/>
                    <a:pt x="11463300" y="1176913"/>
                  </a:cubicBezTo>
                  <a:close/>
                </a:path>
              </a:pathLst>
            </a:custGeom>
            <a:blipFill>
              <a:blip r:embed="rId3"/>
              <a:stretch>
                <a:fillRect l="-1021" t="-11607" r="-18422" b="-38061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10374235" y="9210675"/>
            <a:ext cx="4619222" cy="3655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52"/>
              </a:lnSpc>
            </a:pPr>
            <a:r>
              <a:rPr lang="en-US" sz="2109" spc="274">
                <a:solidFill>
                  <a:srgbClr val="333331"/>
                </a:solidFill>
                <a:latin typeface="DM Sans"/>
              </a:rPr>
              <a:t>TEAM MEMBER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-74759" y="9671241"/>
            <a:ext cx="3458510" cy="615759"/>
          </a:xfrm>
          <a:custGeom>
            <a:avLst/>
            <a:gdLst/>
            <a:ahLst/>
            <a:cxnLst/>
            <a:rect r="r" b="b" t="t" l="l"/>
            <a:pathLst>
              <a:path h="615759" w="3458510">
                <a:moveTo>
                  <a:pt x="0" y="0"/>
                </a:moveTo>
                <a:lnTo>
                  <a:pt x="3458510" y="0"/>
                </a:lnTo>
                <a:lnTo>
                  <a:pt x="3458510" y="615759"/>
                </a:lnTo>
                <a:lnTo>
                  <a:pt x="0" y="61575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5361938" y="9715817"/>
            <a:ext cx="2926062" cy="571183"/>
          </a:xfrm>
          <a:custGeom>
            <a:avLst/>
            <a:gdLst/>
            <a:ahLst/>
            <a:cxnLst/>
            <a:rect r="r" b="b" t="t" l="l"/>
            <a:pathLst>
              <a:path h="571183" w="2926062">
                <a:moveTo>
                  <a:pt x="0" y="0"/>
                </a:moveTo>
                <a:lnTo>
                  <a:pt x="2926062" y="0"/>
                </a:lnTo>
                <a:lnTo>
                  <a:pt x="2926062" y="571183"/>
                </a:lnTo>
                <a:lnTo>
                  <a:pt x="0" y="57118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E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15098" y="2208448"/>
            <a:ext cx="5507265" cy="6517394"/>
          </a:xfrm>
          <a:custGeom>
            <a:avLst/>
            <a:gdLst/>
            <a:ahLst/>
            <a:cxnLst/>
            <a:rect r="r" b="b" t="t" l="l"/>
            <a:pathLst>
              <a:path h="6517394" w="5507265">
                <a:moveTo>
                  <a:pt x="0" y="0"/>
                </a:moveTo>
                <a:lnTo>
                  <a:pt x="5507265" y="0"/>
                </a:lnTo>
                <a:lnTo>
                  <a:pt x="5507265" y="6517394"/>
                </a:lnTo>
                <a:lnTo>
                  <a:pt x="0" y="65173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5381" t="-13308" r="-19142" b="-1858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129740" y="2766964"/>
            <a:ext cx="571076" cy="599950"/>
            <a:chOff x="0" y="0"/>
            <a:chExt cx="812800" cy="85389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53896"/>
            </a:xfrm>
            <a:custGeom>
              <a:avLst/>
              <a:gdLst/>
              <a:ahLst/>
              <a:cxnLst/>
              <a:rect r="r" b="b" t="t" l="l"/>
              <a:pathLst>
                <a:path h="853896" w="812800">
                  <a:moveTo>
                    <a:pt x="406400" y="0"/>
                  </a:moveTo>
                  <a:cubicBezTo>
                    <a:pt x="181951" y="0"/>
                    <a:pt x="0" y="191151"/>
                    <a:pt x="0" y="426948"/>
                  </a:cubicBezTo>
                  <a:cubicBezTo>
                    <a:pt x="0" y="662745"/>
                    <a:pt x="181951" y="853896"/>
                    <a:pt x="406400" y="853896"/>
                  </a:cubicBezTo>
                  <a:cubicBezTo>
                    <a:pt x="630849" y="853896"/>
                    <a:pt x="812800" y="662745"/>
                    <a:pt x="812800" y="426948"/>
                  </a:cubicBezTo>
                  <a:cubicBezTo>
                    <a:pt x="812800" y="1911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76200" y="22903"/>
              <a:ext cx="660400" cy="75094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640"/>
                </a:lnSpc>
              </a:pPr>
              <a:r>
                <a:rPr lang="en-US" sz="2600">
                  <a:solidFill>
                    <a:srgbClr val="000000"/>
                  </a:solidFill>
                  <a:latin typeface="Aileron Bold"/>
                </a:rPr>
                <a:t>1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9144000" y="4843525"/>
            <a:ext cx="571076" cy="599950"/>
            <a:chOff x="0" y="0"/>
            <a:chExt cx="812800" cy="85389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53896"/>
            </a:xfrm>
            <a:custGeom>
              <a:avLst/>
              <a:gdLst/>
              <a:ahLst/>
              <a:cxnLst/>
              <a:rect r="r" b="b" t="t" l="l"/>
              <a:pathLst>
                <a:path h="853896" w="812800">
                  <a:moveTo>
                    <a:pt x="406400" y="0"/>
                  </a:moveTo>
                  <a:cubicBezTo>
                    <a:pt x="181951" y="0"/>
                    <a:pt x="0" y="191151"/>
                    <a:pt x="0" y="426948"/>
                  </a:cubicBezTo>
                  <a:cubicBezTo>
                    <a:pt x="0" y="662745"/>
                    <a:pt x="181951" y="853896"/>
                    <a:pt x="406400" y="853896"/>
                  </a:cubicBezTo>
                  <a:cubicBezTo>
                    <a:pt x="630849" y="853896"/>
                    <a:pt x="812800" y="662745"/>
                    <a:pt x="812800" y="426948"/>
                  </a:cubicBezTo>
                  <a:cubicBezTo>
                    <a:pt x="812800" y="1911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76200" y="22903"/>
              <a:ext cx="660400" cy="75094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640"/>
                </a:lnSpc>
              </a:pPr>
              <a:r>
                <a:rPr lang="en-US" sz="2600">
                  <a:solidFill>
                    <a:srgbClr val="000000"/>
                  </a:solidFill>
                  <a:latin typeface="Aileron Bold"/>
                </a:rPr>
                <a:t>2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0224785" y="6963969"/>
            <a:ext cx="571076" cy="599950"/>
            <a:chOff x="0" y="0"/>
            <a:chExt cx="812800" cy="853896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53896"/>
            </a:xfrm>
            <a:custGeom>
              <a:avLst/>
              <a:gdLst/>
              <a:ahLst/>
              <a:cxnLst/>
              <a:rect r="r" b="b" t="t" l="l"/>
              <a:pathLst>
                <a:path h="853896" w="812800">
                  <a:moveTo>
                    <a:pt x="406400" y="0"/>
                  </a:moveTo>
                  <a:cubicBezTo>
                    <a:pt x="181951" y="0"/>
                    <a:pt x="0" y="191151"/>
                    <a:pt x="0" y="426948"/>
                  </a:cubicBezTo>
                  <a:cubicBezTo>
                    <a:pt x="0" y="662745"/>
                    <a:pt x="181951" y="853896"/>
                    <a:pt x="406400" y="853896"/>
                  </a:cubicBezTo>
                  <a:cubicBezTo>
                    <a:pt x="630849" y="853896"/>
                    <a:pt x="812800" y="662745"/>
                    <a:pt x="812800" y="426948"/>
                  </a:cubicBezTo>
                  <a:cubicBezTo>
                    <a:pt x="812800" y="1911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76200" y="22903"/>
              <a:ext cx="660400" cy="75094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640"/>
                </a:lnSpc>
              </a:pPr>
              <a:r>
                <a:rPr lang="en-US" sz="2600">
                  <a:solidFill>
                    <a:srgbClr val="000000"/>
                  </a:solidFill>
                  <a:latin typeface="Aileron Bold"/>
                </a:rPr>
                <a:t>3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5962382" y="2208448"/>
            <a:ext cx="11988324" cy="1716982"/>
            <a:chOff x="0" y="0"/>
            <a:chExt cx="3454987" cy="494827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3454987" cy="494827"/>
            </a:xfrm>
            <a:custGeom>
              <a:avLst/>
              <a:gdLst/>
              <a:ahLst/>
              <a:cxnLst/>
              <a:rect r="r" b="b" t="t" l="l"/>
              <a:pathLst>
                <a:path h="494827" w="3454987">
                  <a:moveTo>
                    <a:pt x="0" y="0"/>
                  </a:moveTo>
                  <a:lnTo>
                    <a:pt x="3454987" y="0"/>
                  </a:lnTo>
                  <a:lnTo>
                    <a:pt x="3454987" y="494827"/>
                  </a:lnTo>
                  <a:lnTo>
                    <a:pt x="0" y="494827"/>
                  </a:lnTo>
                  <a:close/>
                </a:path>
              </a:pathLst>
            </a:custGeom>
            <a:solidFill>
              <a:srgbClr val="890909"/>
            </a:solidFill>
            <a:ln cap="sq">
              <a:noFill/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9525"/>
              <a:ext cx="3454987" cy="504352"/>
            </a:xfrm>
            <a:prstGeom prst="rect">
              <a:avLst/>
            </a:prstGeom>
          </p:spPr>
          <p:txBody>
            <a:bodyPr anchor="ctr" rtlCol="false" tIns="232124" lIns="232124" bIns="232124" rIns="232124"/>
            <a:lstStyle/>
            <a:p>
              <a:pPr>
                <a:lnSpc>
                  <a:spcPts val="3120"/>
                </a:lnSpc>
              </a:pPr>
              <a:r>
                <a:rPr lang="en-US" sz="2600">
                  <a:solidFill>
                    <a:srgbClr val="FFFFFF"/>
                  </a:solidFill>
                  <a:latin typeface="Aileron Bold"/>
                </a:rPr>
                <a:t>     PROBLEM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6950808" y="4203655"/>
            <a:ext cx="10999898" cy="1873542"/>
            <a:chOff x="0" y="0"/>
            <a:chExt cx="3170127" cy="539947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3170127" cy="539947"/>
            </a:xfrm>
            <a:custGeom>
              <a:avLst/>
              <a:gdLst/>
              <a:ahLst/>
              <a:cxnLst/>
              <a:rect r="r" b="b" t="t" l="l"/>
              <a:pathLst>
                <a:path h="539947" w="3170127">
                  <a:moveTo>
                    <a:pt x="0" y="0"/>
                  </a:moveTo>
                  <a:lnTo>
                    <a:pt x="3170127" y="0"/>
                  </a:lnTo>
                  <a:lnTo>
                    <a:pt x="3170127" y="539947"/>
                  </a:lnTo>
                  <a:lnTo>
                    <a:pt x="0" y="539947"/>
                  </a:lnTo>
                  <a:close/>
                </a:path>
              </a:pathLst>
            </a:custGeom>
            <a:solidFill>
              <a:srgbClr val="E35A2B"/>
            </a:solidFill>
            <a:ln cap="sq">
              <a:noFill/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9525"/>
              <a:ext cx="3170127" cy="549472"/>
            </a:xfrm>
            <a:prstGeom prst="rect">
              <a:avLst/>
            </a:prstGeom>
          </p:spPr>
          <p:txBody>
            <a:bodyPr anchor="ctr" rtlCol="false" tIns="232124" lIns="232124" bIns="232124" rIns="232124"/>
            <a:lstStyle/>
            <a:p>
              <a:pPr>
                <a:lnSpc>
                  <a:spcPts val="3120"/>
                </a:lnSpc>
              </a:pPr>
              <a:r>
                <a:rPr lang="en-US" sz="2600">
                  <a:solidFill>
                    <a:srgbClr val="FFFFFF"/>
                  </a:solidFill>
                  <a:latin typeface="Aileron Bold"/>
                </a:rPr>
                <a:t>     PROBLEM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7995304" y="6334164"/>
            <a:ext cx="9955403" cy="1854672"/>
            <a:chOff x="0" y="0"/>
            <a:chExt cx="2869107" cy="534509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2869107" cy="534509"/>
            </a:xfrm>
            <a:custGeom>
              <a:avLst/>
              <a:gdLst/>
              <a:ahLst/>
              <a:cxnLst/>
              <a:rect r="r" b="b" t="t" l="l"/>
              <a:pathLst>
                <a:path h="534509" w="2869107">
                  <a:moveTo>
                    <a:pt x="0" y="0"/>
                  </a:moveTo>
                  <a:lnTo>
                    <a:pt x="2869107" y="0"/>
                  </a:lnTo>
                  <a:lnTo>
                    <a:pt x="2869107" y="534509"/>
                  </a:lnTo>
                  <a:lnTo>
                    <a:pt x="0" y="534509"/>
                  </a:lnTo>
                  <a:close/>
                </a:path>
              </a:pathLst>
            </a:custGeom>
            <a:solidFill>
              <a:srgbClr val="F6BD3A"/>
            </a:solidFill>
            <a:ln cap="sq">
              <a:noFill/>
              <a:prstDash val="solid"/>
              <a:miter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0" y="-9525"/>
              <a:ext cx="2869107" cy="544034"/>
            </a:xfrm>
            <a:prstGeom prst="rect">
              <a:avLst/>
            </a:prstGeom>
          </p:spPr>
          <p:txBody>
            <a:bodyPr anchor="ctr" rtlCol="false" tIns="232124" lIns="232124" bIns="232124" rIns="232124"/>
            <a:lstStyle/>
            <a:p>
              <a:pPr>
                <a:lnSpc>
                  <a:spcPts val="3120"/>
                </a:lnSpc>
              </a:pPr>
              <a:r>
                <a:rPr lang="en-US" sz="2600">
                  <a:solidFill>
                    <a:srgbClr val="FFFFFF"/>
                  </a:solidFill>
                  <a:latin typeface="Aileron Bold"/>
                </a:rPr>
                <a:t>    PROBLEM</a:t>
              </a: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9067895" y="2507905"/>
            <a:ext cx="8561752" cy="1227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50"/>
              </a:lnSpc>
            </a:pPr>
            <a:r>
              <a:rPr lang="en-US" sz="2709" spc="40">
                <a:solidFill>
                  <a:srgbClr val="FFFFFF"/>
                </a:solidFill>
                <a:latin typeface="Aileron Bold"/>
              </a:rPr>
              <a:t>What is the overall sentiment trend of customer reviews for ChatGPT over the past year, and how does it compare to the previous year?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9963278" y="4436627"/>
            <a:ext cx="7666369" cy="1210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12"/>
              </a:lnSpc>
            </a:pPr>
            <a:r>
              <a:rPr lang="en-US" sz="2676" spc="40">
                <a:solidFill>
                  <a:srgbClr val="FFFFFF"/>
                </a:solidFill>
                <a:latin typeface="Aileron Semi-Bold"/>
              </a:rPr>
              <a:t>Which specific features or aspects of the product are driving positive or negative sentiment among customers?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989376" y="6601073"/>
            <a:ext cx="6640272" cy="1227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227"/>
              </a:lnSpc>
              <a:spcBef>
                <a:spcPct val="0"/>
              </a:spcBef>
            </a:pPr>
            <a:r>
              <a:rPr lang="en-US" sz="2689" spc="40" strike="noStrike" u="none">
                <a:solidFill>
                  <a:srgbClr val="FFFFFF"/>
                </a:solidFill>
                <a:latin typeface="Aileron Semi-Bold"/>
              </a:rPr>
              <a:t>Are there any geographical or demographic patterns in customer sentiment towards the product?</a:t>
            </a:r>
          </a:p>
        </p:txBody>
      </p:sp>
      <p:sp>
        <p:nvSpPr>
          <p:cNvPr name="Freeform 24" id="24"/>
          <p:cNvSpPr/>
          <p:nvPr/>
        </p:nvSpPr>
        <p:spPr>
          <a:xfrm flipH="false" flipV="false" rot="0">
            <a:off x="-74759" y="9671241"/>
            <a:ext cx="3458510" cy="615759"/>
          </a:xfrm>
          <a:custGeom>
            <a:avLst/>
            <a:gdLst/>
            <a:ahLst/>
            <a:cxnLst/>
            <a:rect r="r" b="b" t="t" l="l"/>
            <a:pathLst>
              <a:path h="615759" w="3458510">
                <a:moveTo>
                  <a:pt x="0" y="0"/>
                </a:moveTo>
                <a:lnTo>
                  <a:pt x="3458510" y="0"/>
                </a:lnTo>
                <a:lnTo>
                  <a:pt x="3458510" y="615759"/>
                </a:lnTo>
                <a:lnTo>
                  <a:pt x="0" y="61575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5562647" y="703498"/>
            <a:ext cx="7733782" cy="819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359"/>
              </a:lnSpc>
              <a:spcBef>
                <a:spcPct val="0"/>
              </a:spcBef>
            </a:pPr>
            <a:r>
              <a:rPr lang="en-US" sz="5299" strike="noStrike" u="none">
                <a:solidFill>
                  <a:srgbClr val="000000"/>
                </a:solidFill>
                <a:latin typeface="Ovo"/>
              </a:rPr>
              <a:t>BUSINESS QUESTIONS​</a:t>
            </a:r>
          </a:p>
        </p:txBody>
      </p:sp>
      <p:sp>
        <p:nvSpPr>
          <p:cNvPr name="Freeform 26" id="26"/>
          <p:cNvSpPr/>
          <p:nvPr/>
        </p:nvSpPr>
        <p:spPr>
          <a:xfrm flipH="false" flipV="false" rot="0">
            <a:off x="15361938" y="9715817"/>
            <a:ext cx="2926062" cy="571183"/>
          </a:xfrm>
          <a:custGeom>
            <a:avLst/>
            <a:gdLst/>
            <a:ahLst/>
            <a:cxnLst/>
            <a:rect r="r" b="b" t="t" l="l"/>
            <a:pathLst>
              <a:path h="571183" w="2926062">
                <a:moveTo>
                  <a:pt x="0" y="0"/>
                </a:moveTo>
                <a:lnTo>
                  <a:pt x="2926062" y="0"/>
                </a:lnTo>
                <a:lnTo>
                  <a:pt x="2926062" y="571183"/>
                </a:lnTo>
                <a:lnTo>
                  <a:pt x="0" y="57118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14880" y="1615068"/>
            <a:ext cx="13454473" cy="1878797"/>
            <a:chOff x="0" y="0"/>
            <a:chExt cx="3543565" cy="49482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543565" cy="494827"/>
            </a:xfrm>
            <a:custGeom>
              <a:avLst/>
              <a:gdLst/>
              <a:ahLst/>
              <a:cxnLst/>
              <a:rect r="r" b="b" t="t" l="l"/>
              <a:pathLst>
                <a:path h="494827" w="3543565">
                  <a:moveTo>
                    <a:pt x="0" y="0"/>
                  </a:moveTo>
                  <a:lnTo>
                    <a:pt x="3543565" y="0"/>
                  </a:lnTo>
                  <a:lnTo>
                    <a:pt x="3543565" y="494827"/>
                  </a:lnTo>
                  <a:lnTo>
                    <a:pt x="0" y="494827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9525"/>
              <a:ext cx="3543565" cy="504352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>
                <a:lnSpc>
                  <a:spcPts val="3120"/>
                </a:lnSpc>
              </a:pPr>
              <a:r>
                <a:rPr lang="en-US" sz="2600">
                  <a:solidFill>
                    <a:srgbClr val="FFFFFF"/>
                  </a:solidFill>
                  <a:latin typeface="Aileron Bold"/>
                </a:rPr>
                <a:t>    </a:t>
              </a:r>
              <a:r>
                <a:rPr lang="en-US" sz="2600">
                  <a:solidFill>
                    <a:srgbClr val="100030"/>
                  </a:solidFill>
                  <a:latin typeface="Aileron Bold"/>
                </a:rPr>
                <a:t>SOLUTION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3631360" y="4191862"/>
            <a:ext cx="13852397" cy="2050113"/>
            <a:chOff x="0" y="0"/>
            <a:chExt cx="3648368" cy="53994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648368" cy="539947"/>
            </a:xfrm>
            <a:custGeom>
              <a:avLst/>
              <a:gdLst/>
              <a:ahLst/>
              <a:cxnLst/>
              <a:rect r="r" b="b" t="t" l="l"/>
              <a:pathLst>
                <a:path h="539947" w="3648368">
                  <a:moveTo>
                    <a:pt x="0" y="0"/>
                  </a:moveTo>
                  <a:lnTo>
                    <a:pt x="3648368" y="0"/>
                  </a:lnTo>
                  <a:lnTo>
                    <a:pt x="3648368" y="539947"/>
                  </a:lnTo>
                  <a:lnTo>
                    <a:pt x="0" y="539947"/>
                  </a:lnTo>
                  <a:close/>
                </a:path>
              </a:pathLst>
            </a:custGeom>
            <a:solidFill>
              <a:srgbClr val="024276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9525"/>
              <a:ext cx="3648368" cy="549472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>
                <a:lnSpc>
                  <a:spcPts val="3120"/>
                </a:lnSpc>
              </a:pPr>
              <a:r>
                <a:rPr lang="en-US" sz="2600">
                  <a:solidFill>
                    <a:srgbClr val="FFFFFF"/>
                  </a:solidFill>
                  <a:latin typeface="Aileron Bold"/>
                </a:rPr>
                <a:t> </a:t>
              </a:r>
              <a:r>
                <a:rPr lang="en-US" sz="2600">
                  <a:solidFill>
                    <a:srgbClr val="100030"/>
                  </a:solidFill>
                  <a:latin typeface="Aileron Bold"/>
                </a:rPr>
                <a:t>   SOLUTION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714880" y="6939972"/>
            <a:ext cx="13454473" cy="2029464"/>
            <a:chOff x="0" y="0"/>
            <a:chExt cx="3543565" cy="53450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543565" cy="534509"/>
            </a:xfrm>
            <a:custGeom>
              <a:avLst/>
              <a:gdLst/>
              <a:ahLst/>
              <a:cxnLst/>
              <a:rect r="r" b="b" t="t" l="l"/>
              <a:pathLst>
                <a:path h="534509" w="3543565">
                  <a:moveTo>
                    <a:pt x="0" y="0"/>
                  </a:moveTo>
                  <a:lnTo>
                    <a:pt x="3543565" y="0"/>
                  </a:lnTo>
                  <a:lnTo>
                    <a:pt x="3543565" y="534509"/>
                  </a:lnTo>
                  <a:lnTo>
                    <a:pt x="0" y="534509"/>
                  </a:lnTo>
                  <a:close/>
                </a:path>
              </a:pathLst>
            </a:custGeom>
            <a:solidFill>
              <a:srgbClr val="40628E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9525"/>
              <a:ext cx="3543565" cy="544034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>
                <a:lnSpc>
                  <a:spcPts val="3120"/>
                </a:lnSpc>
              </a:pPr>
              <a:r>
                <a:rPr lang="en-US" sz="2600">
                  <a:solidFill>
                    <a:srgbClr val="100030"/>
                  </a:solidFill>
                  <a:latin typeface="Aileron Bold"/>
                </a:rPr>
                <a:t>    SOLUTION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3006463" y="2242019"/>
            <a:ext cx="624897" cy="624897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640"/>
                </a:lnSpc>
              </a:pPr>
              <a:r>
                <a:rPr lang="en-US" sz="2600">
                  <a:solidFill>
                    <a:srgbClr val="100030"/>
                  </a:solidFill>
                  <a:latin typeface="Aileron Bold"/>
                </a:rPr>
                <a:t>1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5996545" y="4877226"/>
            <a:ext cx="624897" cy="624897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640"/>
                </a:lnSpc>
              </a:pPr>
              <a:r>
                <a:rPr lang="en-US" sz="2600">
                  <a:solidFill>
                    <a:srgbClr val="100030"/>
                  </a:solidFill>
                  <a:latin typeface="Aileron Bold"/>
                </a:rPr>
                <a:t>2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3006463" y="7614294"/>
            <a:ext cx="624897" cy="624897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640"/>
                </a:lnSpc>
              </a:pPr>
              <a:r>
                <a:rPr lang="en-US" sz="2600">
                  <a:solidFill>
                    <a:srgbClr val="100030"/>
                  </a:solidFill>
                  <a:latin typeface="Aileron"/>
                </a:rPr>
                <a:t>3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714880" y="4118444"/>
            <a:ext cx="2074164" cy="2050113"/>
            <a:chOff x="0" y="0"/>
            <a:chExt cx="822336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22336" cy="812800"/>
            </a:xfrm>
            <a:custGeom>
              <a:avLst/>
              <a:gdLst/>
              <a:ahLst/>
              <a:cxnLst/>
              <a:rect r="r" b="b" t="t" l="l"/>
              <a:pathLst>
                <a:path h="812800" w="822336">
                  <a:moveTo>
                    <a:pt x="822336" y="406400"/>
                  </a:moveTo>
                  <a:lnTo>
                    <a:pt x="415936" y="0"/>
                  </a:lnTo>
                  <a:lnTo>
                    <a:pt x="415936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15936" y="609600"/>
                  </a:lnTo>
                  <a:lnTo>
                    <a:pt x="415936" y="812800"/>
                  </a:lnTo>
                  <a:lnTo>
                    <a:pt x="822336" y="406400"/>
                  </a:lnTo>
                  <a:close/>
                </a:path>
              </a:pathLst>
            </a:custGeom>
            <a:solidFill>
              <a:srgbClr val="13538A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146050"/>
              <a:ext cx="720736" cy="463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5092454" y="1405819"/>
            <a:ext cx="2166846" cy="2088046"/>
            <a:chOff x="0" y="0"/>
            <a:chExt cx="812800" cy="783242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783242"/>
            </a:xfrm>
            <a:custGeom>
              <a:avLst/>
              <a:gdLst/>
              <a:ahLst/>
              <a:cxnLst/>
              <a:rect r="r" b="b" t="t" l="l"/>
              <a:pathLst>
                <a:path h="783242" w="812800">
                  <a:moveTo>
                    <a:pt x="0" y="391621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812800" y="203200"/>
                  </a:lnTo>
                  <a:lnTo>
                    <a:pt x="812800" y="580042"/>
                  </a:lnTo>
                  <a:lnTo>
                    <a:pt x="406400" y="580042"/>
                  </a:lnTo>
                  <a:lnTo>
                    <a:pt x="406400" y="783242"/>
                  </a:lnTo>
                  <a:lnTo>
                    <a:pt x="0" y="391621"/>
                  </a:lnTo>
                  <a:close/>
                </a:path>
              </a:pathLst>
            </a:custGeom>
            <a:solidFill>
              <a:srgbClr val="78DDE4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101600" y="146050"/>
              <a:ext cx="711200" cy="4339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5463829" y="6949507"/>
            <a:ext cx="2019928" cy="2019928"/>
            <a:chOff x="0" y="0"/>
            <a:chExt cx="812800" cy="8128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812800" y="203200"/>
                  </a:lnTo>
                  <a:lnTo>
                    <a:pt x="81280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0" y="406400"/>
                  </a:lnTo>
                  <a:close/>
                </a:path>
              </a:pathLst>
            </a:custGeom>
            <a:solidFill>
              <a:srgbClr val="2C92D5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101600" y="146050"/>
              <a:ext cx="711200" cy="463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TextBox 29" id="29"/>
          <p:cNvSpPr txBox="true"/>
          <p:nvPr/>
        </p:nvSpPr>
        <p:spPr>
          <a:xfrm rot="0">
            <a:off x="3886209" y="1668642"/>
            <a:ext cx="9783822" cy="1762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57"/>
              </a:lnSpc>
            </a:pPr>
            <a:r>
              <a:rPr lang="en-US" sz="2881" spc="43">
                <a:solidFill>
                  <a:srgbClr val="FFFFFF"/>
                </a:solidFill>
                <a:latin typeface="Aileron Bold"/>
              </a:rPr>
              <a:t>By leveraging data engineering, we can efficiently process and analyze large volumes of customer review data, enabling us to identify trends and patterns in sentiment over time.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6957760" y="4338308"/>
            <a:ext cx="10058399" cy="16932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21"/>
              </a:lnSpc>
              <a:spcBef>
                <a:spcPct val="0"/>
              </a:spcBef>
            </a:pPr>
            <a:r>
              <a:rPr lang="en-US" sz="2767" spc="41" strike="noStrike" u="none">
                <a:solidFill>
                  <a:srgbClr val="FFFFFF"/>
                </a:solidFill>
                <a:latin typeface="Aileron Bold"/>
              </a:rPr>
              <a:t>Data engineering allows us to extract and analyze sentiment from unstructured text data, enabling us to pinpoint specific product features or aspects driving positive or negative sentiment among customers.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3886209" y="7106979"/>
            <a:ext cx="9593712" cy="1685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21"/>
              </a:lnSpc>
              <a:spcBef>
                <a:spcPct val="0"/>
              </a:spcBef>
            </a:pPr>
            <a:r>
              <a:rPr lang="en-US" sz="2767" spc="41" strike="noStrike" u="none">
                <a:solidFill>
                  <a:srgbClr val="FFFFFF"/>
                </a:solidFill>
                <a:latin typeface="Aileron Bold"/>
              </a:rPr>
              <a:t>we can integrate demographic and geographic data with sentiment analysis results, enabling us to uncover nuanced insights into regional or demographic variations in customer sentiment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6308994" y="410210"/>
            <a:ext cx="5670013" cy="618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939"/>
              </a:lnSpc>
              <a:spcBef>
                <a:spcPct val="0"/>
              </a:spcBef>
            </a:pPr>
            <a:r>
              <a:rPr lang="en-US" sz="3799" strike="noStrike" u="none">
                <a:solidFill>
                  <a:srgbClr val="000000"/>
                </a:solidFill>
                <a:latin typeface="Aileron Bold"/>
              </a:rPr>
              <a:t>BUSINESS PROPOSALS</a:t>
            </a:r>
          </a:p>
        </p:txBody>
      </p:sp>
      <p:sp>
        <p:nvSpPr>
          <p:cNvPr name="Freeform 33" id="33"/>
          <p:cNvSpPr/>
          <p:nvPr/>
        </p:nvSpPr>
        <p:spPr>
          <a:xfrm flipH="false" flipV="false" rot="0">
            <a:off x="-74759" y="9671241"/>
            <a:ext cx="3458510" cy="615759"/>
          </a:xfrm>
          <a:custGeom>
            <a:avLst/>
            <a:gdLst/>
            <a:ahLst/>
            <a:cxnLst/>
            <a:rect r="r" b="b" t="t" l="l"/>
            <a:pathLst>
              <a:path h="615759" w="3458510">
                <a:moveTo>
                  <a:pt x="0" y="0"/>
                </a:moveTo>
                <a:lnTo>
                  <a:pt x="3458510" y="0"/>
                </a:lnTo>
                <a:lnTo>
                  <a:pt x="3458510" y="615759"/>
                </a:lnTo>
                <a:lnTo>
                  <a:pt x="0" y="61575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4" id="34"/>
          <p:cNvSpPr/>
          <p:nvPr/>
        </p:nvSpPr>
        <p:spPr>
          <a:xfrm flipH="false" flipV="false" rot="0">
            <a:off x="15361938" y="9715817"/>
            <a:ext cx="2926062" cy="571183"/>
          </a:xfrm>
          <a:custGeom>
            <a:avLst/>
            <a:gdLst/>
            <a:ahLst/>
            <a:cxnLst/>
            <a:rect r="r" b="b" t="t" l="l"/>
            <a:pathLst>
              <a:path h="571183" w="2926062">
                <a:moveTo>
                  <a:pt x="0" y="0"/>
                </a:moveTo>
                <a:lnTo>
                  <a:pt x="2926062" y="0"/>
                </a:lnTo>
                <a:lnTo>
                  <a:pt x="2926062" y="571183"/>
                </a:lnTo>
                <a:lnTo>
                  <a:pt x="0" y="57118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18232" y="4861038"/>
            <a:ext cx="1984230" cy="1984230"/>
          </a:xfrm>
          <a:custGeom>
            <a:avLst/>
            <a:gdLst/>
            <a:ahLst/>
            <a:cxnLst/>
            <a:rect r="r" b="b" t="t" l="l"/>
            <a:pathLst>
              <a:path h="1984230" w="1984230">
                <a:moveTo>
                  <a:pt x="0" y="0"/>
                </a:moveTo>
                <a:lnTo>
                  <a:pt x="1984230" y="0"/>
                </a:lnTo>
                <a:lnTo>
                  <a:pt x="1984230" y="1984231"/>
                </a:lnTo>
                <a:lnTo>
                  <a:pt x="0" y="19842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021966" y="4861038"/>
            <a:ext cx="1984230" cy="1984230"/>
          </a:xfrm>
          <a:custGeom>
            <a:avLst/>
            <a:gdLst/>
            <a:ahLst/>
            <a:cxnLst/>
            <a:rect r="r" b="b" t="t" l="l"/>
            <a:pathLst>
              <a:path h="1984230" w="1984230">
                <a:moveTo>
                  <a:pt x="0" y="0"/>
                </a:moveTo>
                <a:lnTo>
                  <a:pt x="1984231" y="0"/>
                </a:lnTo>
                <a:lnTo>
                  <a:pt x="1984231" y="1984231"/>
                </a:lnTo>
                <a:lnTo>
                  <a:pt x="0" y="19842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770099" y="4861038"/>
            <a:ext cx="1984230" cy="1984230"/>
          </a:xfrm>
          <a:custGeom>
            <a:avLst/>
            <a:gdLst/>
            <a:ahLst/>
            <a:cxnLst/>
            <a:rect r="r" b="b" t="t" l="l"/>
            <a:pathLst>
              <a:path h="1984230" w="1984230">
                <a:moveTo>
                  <a:pt x="0" y="0"/>
                </a:moveTo>
                <a:lnTo>
                  <a:pt x="1984230" y="0"/>
                </a:lnTo>
                <a:lnTo>
                  <a:pt x="1984230" y="1984231"/>
                </a:lnTo>
                <a:lnTo>
                  <a:pt x="0" y="198423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273833" y="4861038"/>
            <a:ext cx="1984230" cy="1984230"/>
          </a:xfrm>
          <a:custGeom>
            <a:avLst/>
            <a:gdLst/>
            <a:ahLst/>
            <a:cxnLst/>
            <a:rect r="r" b="b" t="t" l="l"/>
            <a:pathLst>
              <a:path h="1984230" w="1984230">
                <a:moveTo>
                  <a:pt x="0" y="0"/>
                </a:moveTo>
                <a:lnTo>
                  <a:pt x="1984231" y="0"/>
                </a:lnTo>
                <a:lnTo>
                  <a:pt x="1984231" y="1984231"/>
                </a:lnTo>
                <a:lnTo>
                  <a:pt x="0" y="198423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512009" y="4861038"/>
            <a:ext cx="1984230" cy="1984230"/>
          </a:xfrm>
          <a:custGeom>
            <a:avLst/>
            <a:gdLst/>
            <a:ahLst/>
            <a:cxnLst/>
            <a:rect r="r" b="b" t="t" l="l"/>
            <a:pathLst>
              <a:path h="1984230" w="1984230">
                <a:moveTo>
                  <a:pt x="0" y="0"/>
                </a:moveTo>
                <a:lnTo>
                  <a:pt x="1984230" y="0"/>
                </a:lnTo>
                <a:lnTo>
                  <a:pt x="1984230" y="1984231"/>
                </a:lnTo>
                <a:lnTo>
                  <a:pt x="0" y="198423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5400000">
            <a:off x="1602106" y="3128431"/>
            <a:ext cx="1816482" cy="3632963"/>
          </a:xfrm>
          <a:custGeom>
            <a:avLst/>
            <a:gdLst/>
            <a:ahLst/>
            <a:cxnLst/>
            <a:rect r="r" b="b" t="t" l="l"/>
            <a:pathLst>
              <a:path h="3632963" w="1816482">
                <a:moveTo>
                  <a:pt x="0" y="0"/>
                </a:moveTo>
                <a:lnTo>
                  <a:pt x="1816482" y="0"/>
                </a:lnTo>
                <a:lnTo>
                  <a:pt x="1816482" y="3632963"/>
                </a:lnTo>
                <a:lnTo>
                  <a:pt x="0" y="363296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-10000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5400000">
            <a:off x="8105841" y="3128431"/>
            <a:ext cx="1816482" cy="3632963"/>
          </a:xfrm>
          <a:custGeom>
            <a:avLst/>
            <a:gdLst/>
            <a:ahLst/>
            <a:cxnLst/>
            <a:rect r="r" b="b" t="t" l="l"/>
            <a:pathLst>
              <a:path h="3632963" w="1816482">
                <a:moveTo>
                  <a:pt x="0" y="0"/>
                </a:moveTo>
                <a:lnTo>
                  <a:pt x="1816481" y="0"/>
                </a:lnTo>
                <a:lnTo>
                  <a:pt x="1816481" y="3632963"/>
                </a:lnTo>
                <a:lnTo>
                  <a:pt x="0" y="3632963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-10000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5400000">
            <a:off x="14595883" y="3128431"/>
            <a:ext cx="1816482" cy="3632963"/>
          </a:xfrm>
          <a:custGeom>
            <a:avLst/>
            <a:gdLst/>
            <a:ahLst/>
            <a:cxnLst/>
            <a:rect r="r" b="b" t="t" l="l"/>
            <a:pathLst>
              <a:path h="3632963" w="1816482">
                <a:moveTo>
                  <a:pt x="0" y="0"/>
                </a:moveTo>
                <a:lnTo>
                  <a:pt x="1816481" y="0"/>
                </a:lnTo>
                <a:lnTo>
                  <a:pt x="1816481" y="3632963"/>
                </a:lnTo>
                <a:lnTo>
                  <a:pt x="0" y="3632963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-10000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5400000">
            <a:off x="4853974" y="4922093"/>
            <a:ext cx="1816482" cy="3632963"/>
          </a:xfrm>
          <a:custGeom>
            <a:avLst/>
            <a:gdLst/>
            <a:ahLst/>
            <a:cxnLst/>
            <a:rect r="r" b="b" t="t" l="l"/>
            <a:pathLst>
              <a:path h="3632963" w="1816482">
                <a:moveTo>
                  <a:pt x="0" y="0"/>
                </a:moveTo>
                <a:lnTo>
                  <a:pt x="1816481" y="0"/>
                </a:lnTo>
                <a:lnTo>
                  <a:pt x="1816481" y="3632963"/>
                </a:lnTo>
                <a:lnTo>
                  <a:pt x="0" y="3632963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-10000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5400000">
            <a:off x="11357708" y="4922093"/>
            <a:ext cx="1816482" cy="3632963"/>
          </a:xfrm>
          <a:custGeom>
            <a:avLst/>
            <a:gdLst/>
            <a:ahLst/>
            <a:cxnLst/>
            <a:rect r="r" b="b" t="t" l="l"/>
            <a:pathLst>
              <a:path h="3632963" w="1816482">
                <a:moveTo>
                  <a:pt x="0" y="0"/>
                </a:moveTo>
                <a:lnTo>
                  <a:pt x="1816481" y="0"/>
                </a:lnTo>
                <a:lnTo>
                  <a:pt x="1816481" y="3632963"/>
                </a:lnTo>
                <a:lnTo>
                  <a:pt x="0" y="3632963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-10000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-2700000">
            <a:off x="3782611" y="5488321"/>
            <a:ext cx="685122" cy="684025"/>
            <a:chOff x="0" y="0"/>
            <a:chExt cx="6350000" cy="633984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6EAE9"/>
            </a:solidFill>
          </p:spPr>
        </p:sp>
      </p:grpSp>
      <p:grpSp>
        <p:nvGrpSpPr>
          <p:cNvPr name="Group 14" id="14"/>
          <p:cNvGrpSpPr/>
          <p:nvPr/>
        </p:nvGrpSpPr>
        <p:grpSpPr>
          <a:xfrm rot="-2700000">
            <a:off x="10309165" y="5488321"/>
            <a:ext cx="685122" cy="684025"/>
            <a:chOff x="0" y="0"/>
            <a:chExt cx="6350000" cy="633984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7C9EF"/>
            </a:solidFill>
          </p:spPr>
        </p:sp>
      </p:grpSp>
      <p:grpSp>
        <p:nvGrpSpPr>
          <p:cNvPr name="Group 16" id="16"/>
          <p:cNvGrpSpPr/>
          <p:nvPr/>
        </p:nvGrpSpPr>
        <p:grpSpPr>
          <a:xfrm rot="8100000">
            <a:off x="7039882" y="5511141"/>
            <a:ext cx="685122" cy="684025"/>
            <a:chOff x="0" y="0"/>
            <a:chExt cx="6350000" cy="633984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EDAD8"/>
            </a:solidFill>
          </p:spPr>
        </p:sp>
      </p:grpSp>
      <p:grpSp>
        <p:nvGrpSpPr>
          <p:cNvPr name="Group 18" id="18"/>
          <p:cNvGrpSpPr/>
          <p:nvPr/>
        </p:nvGrpSpPr>
        <p:grpSpPr>
          <a:xfrm rot="8100000">
            <a:off x="13543616" y="5511141"/>
            <a:ext cx="685122" cy="684025"/>
            <a:chOff x="0" y="0"/>
            <a:chExt cx="6350000" cy="633984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C92D5"/>
            </a:solid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828320" y="7257408"/>
            <a:ext cx="3117413" cy="2259680"/>
            <a:chOff x="0" y="0"/>
            <a:chExt cx="4156551" cy="3012907"/>
          </a:xfrm>
        </p:grpSpPr>
        <p:sp>
          <p:nvSpPr>
            <p:cNvPr name="TextBox 21" id="21"/>
            <p:cNvSpPr txBox="true"/>
            <p:nvPr/>
          </p:nvSpPr>
          <p:spPr>
            <a:xfrm rot="0">
              <a:off x="0" y="1377846"/>
              <a:ext cx="4156551" cy="16350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07"/>
                </a:lnSpc>
              </a:pPr>
              <a:r>
                <a:rPr lang="en-US" sz="2205" spc="44">
                  <a:solidFill>
                    <a:srgbClr val="191919"/>
                  </a:solidFill>
                  <a:latin typeface="Aileron"/>
                </a:rPr>
                <a:t>Identify the problem and form a thesis statement.</a:t>
              </a: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0" y="-28575"/>
              <a:ext cx="4156551" cy="10820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277"/>
                </a:lnSpc>
                <a:spcBef>
                  <a:spcPct val="0"/>
                </a:spcBef>
              </a:pPr>
              <a:r>
                <a:rPr lang="en-US" sz="2540" spc="99">
                  <a:solidFill>
                    <a:srgbClr val="191919"/>
                  </a:solidFill>
                  <a:latin typeface="Aileron Bold"/>
                </a:rPr>
                <a:t>BUSINESS UNDERSTANDING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4265030" y="2247133"/>
            <a:ext cx="3117413" cy="1839577"/>
            <a:chOff x="0" y="0"/>
            <a:chExt cx="4156551" cy="2452769"/>
          </a:xfrm>
        </p:grpSpPr>
        <p:sp>
          <p:nvSpPr>
            <p:cNvPr name="TextBox 24" id="24"/>
            <p:cNvSpPr txBox="true"/>
            <p:nvPr/>
          </p:nvSpPr>
          <p:spPr>
            <a:xfrm rot="0">
              <a:off x="0" y="1377846"/>
              <a:ext cx="4156551" cy="10749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07"/>
                </a:lnSpc>
              </a:pPr>
              <a:r>
                <a:rPr lang="en-US" sz="2205" spc="44">
                  <a:solidFill>
                    <a:srgbClr val="191919"/>
                  </a:solidFill>
                  <a:latin typeface="Aileron"/>
                </a:rPr>
                <a:t>Gather the required data for analysis</a:t>
              </a:r>
            </a:p>
          </p:txBody>
        </p:sp>
        <p:sp>
          <p:nvSpPr>
            <p:cNvPr name="TextBox 25" id="25"/>
            <p:cNvSpPr txBox="true"/>
            <p:nvPr/>
          </p:nvSpPr>
          <p:spPr>
            <a:xfrm rot="0">
              <a:off x="0" y="-28575"/>
              <a:ext cx="4156551" cy="10820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277"/>
                </a:lnSpc>
                <a:spcBef>
                  <a:spcPct val="0"/>
                </a:spcBef>
              </a:pPr>
              <a:r>
                <a:rPr lang="en-US" sz="2540" spc="99" strike="noStrike" u="none">
                  <a:solidFill>
                    <a:srgbClr val="191919"/>
                  </a:solidFill>
                  <a:latin typeface="Aileron Bold"/>
                </a:rPr>
                <a:t>DATA UNDERSTANDING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7455375" y="7429681"/>
            <a:ext cx="3117413" cy="2257398"/>
            <a:chOff x="0" y="0"/>
            <a:chExt cx="4156551" cy="3009864"/>
          </a:xfrm>
        </p:grpSpPr>
        <p:sp>
          <p:nvSpPr>
            <p:cNvPr name="TextBox 27" id="27"/>
            <p:cNvSpPr txBox="true"/>
            <p:nvPr/>
          </p:nvSpPr>
          <p:spPr>
            <a:xfrm rot="0">
              <a:off x="0" y="1374803"/>
              <a:ext cx="4156551" cy="16350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07"/>
                </a:lnSpc>
              </a:pPr>
              <a:r>
                <a:rPr lang="en-US" sz="2205" spc="44">
                  <a:solidFill>
                    <a:srgbClr val="191919"/>
                  </a:solidFill>
                  <a:latin typeface="Aileron"/>
                </a:rPr>
                <a:t>Data cleaning and structure the data with types</a:t>
              </a:r>
            </a:p>
          </p:txBody>
        </p:sp>
        <p:sp>
          <p:nvSpPr>
            <p:cNvPr name="TextBox 28" id="28"/>
            <p:cNvSpPr txBox="true"/>
            <p:nvPr/>
          </p:nvSpPr>
          <p:spPr>
            <a:xfrm rot="0">
              <a:off x="0" y="-28575"/>
              <a:ext cx="4156551" cy="10790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277"/>
                </a:lnSpc>
                <a:spcBef>
                  <a:spcPct val="0"/>
                </a:spcBef>
              </a:pPr>
              <a:r>
                <a:rPr lang="en-US" sz="2540" spc="99" strike="noStrike" u="none">
                  <a:solidFill>
                    <a:srgbClr val="191919"/>
                  </a:solidFill>
                  <a:latin typeface="Aileron Bold"/>
                </a:rPr>
                <a:t>DATA PREPARATION</a:t>
              </a: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14077988" y="7429681"/>
            <a:ext cx="3121855" cy="1837295"/>
            <a:chOff x="0" y="0"/>
            <a:chExt cx="4162474" cy="2449726"/>
          </a:xfrm>
        </p:grpSpPr>
        <p:sp>
          <p:nvSpPr>
            <p:cNvPr name="TextBox 30" id="30"/>
            <p:cNvSpPr txBox="true"/>
            <p:nvPr/>
          </p:nvSpPr>
          <p:spPr>
            <a:xfrm rot="0">
              <a:off x="0" y="1374803"/>
              <a:ext cx="4162474" cy="10749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07"/>
                </a:lnSpc>
              </a:pPr>
              <a:r>
                <a:rPr lang="en-US" sz="2205" spc="44">
                  <a:solidFill>
                    <a:srgbClr val="191919"/>
                  </a:solidFill>
                  <a:latin typeface="Aileron"/>
                </a:rPr>
                <a:t>Deploy &amp; valuate the mofdel results</a:t>
              </a:r>
            </a:p>
          </p:txBody>
        </p:sp>
        <p:sp>
          <p:nvSpPr>
            <p:cNvPr name="TextBox 31" id="31"/>
            <p:cNvSpPr txBox="true"/>
            <p:nvPr/>
          </p:nvSpPr>
          <p:spPr>
            <a:xfrm rot="0">
              <a:off x="0" y="-28575"/>
              <a:ext cx="4162474" cy="10790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277"/>
                </a:lnSpc>
                <a:spcBef>
                  <a:spcPct val="0"/>
                </a:spcBef>
              </a:pPr>
              <a:r>
                <a:rPr lang="en-US" sz="2540" spc="99" strike="noStrike" u="none">
                  <a:solidFill>
                    <a:srgbClr val="191919"/>
                  </a:solidFill>
                  <a:latin typeface="Aileron Bold"/>
                </a:rPr>
                <a:t>EVALUATION &amp; DEPLOYMENT</a:t>
              </a: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10707242" y="2247133"/>
            <a:ext cx="3117413" cy="1428861"/>
            <a:chOff x="0" y="0"/>
            <a:chExt cx="4156551" cy="1905148"/>
          </a:xfrm>
        </p:grpSpPr>
        <p:sp>
          <p:nvSpPr>
            <p:cNvPr name="TextBox 33" id="33"/>
            <p:cNvSpPr txBox="true"/>
            <p:nvPr/>
          </p:nvSpPr>
          <p:spPr>
            <a:xfrm rot="0">
              <a:off x="0" y="830225"/>
              <a:ext cx="4156551" cy="10749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07"/>
                </a:lnSpc>
              </a:pPr>
              <a:r>
                <a:rPr lang="en-US" sz="2205" spc="44">
                  <a:solidFill>
                    <a:srgbClr val="191919"/>
                  </a:solidFill>
                  <a:latin typeface="Aileron"/>
                </a:rPr>
                <a:t>Build a model and train the parameters</a:t>
              </a:r>
            </a:p>
          </p:txBody>
        </p:sp>
        <p:sp>
          <p:nvSpPr>
            <p:cNvPr name="TextBox 34" id="34"/>
            <p:cNvSpPr txBox="true"/>
            <p:nvPr/>
          </p:nvSpPr>
          <p:spPr>
            <a:xfrm rot="0">
              <a:off x="0" y="-28575"/>
              <a:ext cx="4156551" cy="53443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277"/>
                </a:lnSpc>
                <a:spcBef>
                  <a:spcPct val="0"/>
                </a:spcBef>
              </a:pPr>
              <a:r>
                <a:rPr lang="en-US" sz="2540" spc="99" strike="noStrike" u="none">
                  <a:solidFill>
                    <a:srgbClr val="191919"/>
                  </a:solidFill>
                  <a:latin typeface="Aileron Bold"/>
                </a:rPr>
                <a:t>MODELLING</a:t>
              </a:r>
            </a:p>
          </p:txBody>
        </p:sp>
      </p:grpSp>
      <p:sp>
        <p:nvSpPr>
          <p:cNvPr name="Freeform 35" id="35"/>
          <p:cNvSpPr/>
          <p:nvPr/>
        </p:nvSpPr>
        <p:spPr>
          <a:xfrm flipH="false" flipV="false" rot="0">
            <a:off x="2143902" y="5463889"/>
            <a:ext cx="732889" cy="732889"/>
          </a:xfrm>
          <a:custGeom>
            <a:avLst/>
            <a:gdLst/>
            <a:ahLst/>
            <a:cxnLst/>
            <a:rect r="r" b="b" t="t" l="l"/>
            <a:pathLst>
              <a:path h="732889" w="732889">
                <a:moveTo>
                  <a:pt x="0" y="0"/>
                </a:moveTo>
                <a:lnTo>
                  <a:pt x="732890" y="0"/>
                </a:lnTo>
                <a:lnTo>
                  <a:pt x="732890" y="732889"/>
                </a:lnTo>
                <a:lnTo>
                  <a:pt x="0" y="732889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6" id="36"/>
          <p:cNvSpPr/>
          <p:nvPr/>
        </p:nvSpPr>
        <p:spPr>
          <a:xfrm flipH="false" flipV="false" rot="0">
            <a:off x="5337529" y="5428468"/>
            <a:ext cx="849370" cy="849370"/>
          </a:xfrm>
          <a:custGeom>
            <a:avLst/>
            <a:gdLst/>
            <a:ahLst/>
            <a:cxnLst/>
            <a:rect r="r" b="b" t="t" l="l"/>
            <a:pathLst>
              <a:path h="849370" w="849370">
                <a:moveTo>
                  <a:pt x="0" y="0"/>
                </a:moveTo>
                <a:lnTo>
                  <a:pt x="849371" y="0"/>
                </a:lnTo>
                <a:lnTo>
                  <a:pt x="849371" y="849371"/>
                </a:lnTo>
                <a:lnTo>
                  <a:pt x="0" y="849371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7" id="37"/>
          <p:cNvSpPr/>
          <p:nvPr/>
        </p:nvSpPr>
        <p:spPr>
          <a:xfrm flipH="false" flipV="false" rot="0">
            <a:off x="8556348" y="5421753"/>
            <a:ext cx="915467" cy="915467"/>
          </a:xfrm>
          <a:custGeom>
            <a:avLst/>
            <a:gdLst/>
            <a:ahLst/>
            <a:cxnLst/>
            <a:rect r="r" b="b" t="t" l="l"/>
            <a:pathLst>
              <a:path h="915467" w="915467">
                <a:moveTo>
                  <a:pt x="0" y="0"/>
                </a:moveTo>
                <a:lnTo>
                  <a:pt x="915467" y="0"/>
                </a:lnTo>
                <a:lnTo>
                  <a:pt x="915467" y="915467"/>
                </a:lnTo>
                <a:lnTo>
                  <a:pt x="0" y="915467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8" id="38"/>
          <p:cNvSpPr/>
          <p:nvPr/>
        </p:nvSpPr>
        <p:spPr>
          <a:xfrm flipH="false" flipV="false" rot="0">
            <a:off x="11841263" y="5370747"/>
            <a:ext cx="849370" cy="849370"/>
          </a:xfrm>
          <a:custGeom>
            <a:avLst/>
            <a:gdLst/>
            <a:ahLst/>
            <a:cxnLst/>
            <a:rect r="r" b="b" t="t" l="l"/>
            <a:pathLst>
              <a:path h="849370" w="849370">
                <a:moveTo>
                  <a:pt x="0" y="0"/>
                </a:moveTo>
                <a:lnTo>
                  <a:pt x="849371" y="0"/>
                </a:lnTo>
                <a:lnTo>
                  <a:pt x="849371" y="849370"/>
                </a:lnTo>
                <a:lnTo>
                  <a:pt x="0" y="849370"/>
                </a:lnTo>
                <a:lnTo>
                  <a:pt x="0" y="0"/>
                </a:lnTo>
                <a:close/>
              </a:path>
            </a:pathLst>
          </a:custGeom>
          <a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9" id="39"/>
          <p:cNvSpPr/>
          <p:nvPr/>
        </p:nvSpPr>
        <p:spPr>
          <a:xfrm flipH="false" flipV="false" rot="0">
            <a:off x="15107632" y="5484856"/>
            <a:ext cx="792983" cy="792983"/>
          </a:xfrm>
          <a:custGeom>
            <a:avLst/>
            <a:gdLst/>
            <a:ahLst/>
            <a:cxnLst/>
            <a:rect r="r" b="b" t="t" l="l"/>
            <a:pathLst>
              <a:path h="792983" w="792983">
                <a:moveTo>
                  <a:pt x="0" y="0"/>
                </a:moveTo>
                <a:lnTo>
                  <a:pt x="792983" y="0"/>
                </a:lnTo>
                <a:lnTo>
                  <a:pt x="792983" y="792983"/>
                </a:lnTo>
                <a:lnTo>
                  <a:pt x="0" y="792983"/>
                </a:lnTo>
                <a:lnTo>
                  <a:pt x="0" y="0"/>
                </a:lnTo>
                <a:close/>
              </a:path>
            </a:pathLst>
          </a:custGeom>
          <a:blipFill>
            <a:blip r:embed="rId30">
              <a:extLs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0" id="40"/>
          <p:cNvSpPr txBox="true"/>
          <p:nvPr/>
        </p:nvSpPr>
        <p:spPr>
          <a:xfrm rot="0">
            <a:off x="3641105" y="694558"/>
            <a:ext cx="10870904" cy="781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119"/>
              </a:lnSpc>
              <a:spcBef>
                <a:spcPct val="0"/>
              </a:spcBef>
            </a:pPr>
            <a:r>
              <a:rPr lang="en-US" sz="5099" strike="noStrike" u="none">
                <a:solidFill>
                  <a:srgbClr val="000000"/>
                </a:solidFill>
                <a:latin typeface="Ovo"/>
              </a:rPr>
              <a:t>CRISP - DM - METHODOLOGY</a:t>
            </a:r>
          </a:p>
        </p:txBody>
      </p:sp>
      <p:sp>
        <p:nvSpPr>
          <p:cNvPr name="Freeform 41" id="41"/>
          <p:cNvSpPr/>
          <p:nvPr/>
        </p:nvSpPr>
        <p:spPr>
          <a:xfrm flipH="false" flipV="false" rot="0">
            <a:off x="-74759" y="9671241"/>
            <a:ext cx="3458510" cy="615759"/>
          </a:xfrm>
          <a:custGeom>
            <a:avLst/>
            <a:gdLst/>
            <a:ahLst/>
            <a:cxnLst/>
            <a:rect r="r" b="b" t="t" l="l"/>
            <a:pathLst>
              <a:path h="615759" w="3458510">
                <a:moveTo>
                  <a:pt x="0" y="0"/>
                </a:moveTo>
                <a:lnTo>
                  <a:pt x="3458510" y="0"/>
                </a:lnTo>
                <a:lnTo>
                  <a:pt x="3458510" y="615759"/>
                </a:lnTo>
                <a:lnTo>
                  <a:pt x="0" y="615759"/>
                </a:lnTo>
                <a:lnTo>
                  <a:pt x="0" y="0"/>
                </a:lnTo>
                <a:close/>
              </a:path>
            </a:pathLst>
          </a:custGeom>
          <a:blipFill>
            <a:blip r:embed="rId32"/>
            <a:stretch>
              <a:fillRect l="0" t="0" r="0" b="0"/>
            </a:stretch>
          </a:blipFill>
        </p:spPr>
      </p:sp>
      <p:sp>
        <p:nvSpPr>
          <p:cNvPr name="Freeform 42" id="42"/>
          <p:cNvSpPr/>
          <p:nvPr/>
        </p:nvSpPr>
        <p:spPr>
          <a:xfrm flipH="false" flipV="false" rot="0">
            <a:off x="15361938" y="9715817"/>
            <a:ext cx="2926062" cy="571183"/>
          </a:xfrm>
          <a:custGeom>
            <a:avLst/>
            <a:gdLst/>
            <a:ahLst/>
            <a:cxnLst/>
            <a:rect r="r" b="b" t="t" l="l"/>
            <a:pathLst>
              <a:path h="571183" w="2926062">
                <a:moveTo>
                  <a:pt x="0" y="0"/>
                </a:moveTo>
                <a:lnTo>
                  <a:pt x="2926062" y="0"/>
                </a:lnTo>
                <a:lnTo>
                  <a:pt x="2926062" y="571183"/>
                </a:lnTo>
                <a:lnTo>
                  <a:pt x="0" y="571183"/>
                </a:lnTo>
                <a:lnTo>
                  <a:pt x="0" y="0"/>
                </a:lnTo>
                <a:close/>
              </a:path>
            </a:pathLst>
          </a:custGeom>
          <a:blipFill>
            <a:blip r:embed="rId3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E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7245461" y="1489472"/>
            <a:ext cx="420568" cy="300172"/>
          </a:xfrm>
          <a:prstGeom prst="rect">
            <a:avLst/>
          </a:prstGeom>
          <a:solidFill>
            <a:srgbClr val="100030"/>
          </a:solidFill>
        </p:spPr>
      </p:sp>
      <p:sp>
        <p:nvSpPr>
          <p:cNvPr name="AutoShape 3" id="3"/>
          <p:cNvSpPr/>
          <p:nvPr/>
        </p:nvSpPr>
        <p:spPr>
          <a:xfrm rot="0">
            <a:off x="7245461" y="3066881"/>
            <a:ext cx="420568" cy="300172"/>
          </a:xfrm>
          <a:prstGeom prst="rect">
            <a:avLst/>
          </a:prstGeom>
          <a:solidFill>
            <a:srgbClr val="004AAD"/>
          </a:solidFill>
        </p:spPr>
      </p:sp>
      <p:sp>
        <p:nvSpPr>
          <p:cNvPr name="AutoShape 4" id="4"/>
          <p:cNvSpPr/>
          <p:nvPr/>
        </p:nvSpPr>
        <p:spPr>
          <a:xfrm rot="0">
            <a:off x="7245461" y="4644291"/>
            <a:ext cx="420568" cy="300172"/>
          </a:xfrm>
          <a:prstGeom prst="rect">
            <a:avLst/>
          </a:prstGeom>
          <a:solidFill>
            <a:srgbClr val="2C92D5"/>
          </a:solidFill>
          <a:ln cap="sq">
            <a:noFill/>
            <a:prstDash val="solid"/>
            <a:miter/>
          </a:ln>
        </p:spPr>
      </p:sp>
      <p:sp>
        <p:nvSpPr>
          <p:cNvPr name="AutoShape 5" id="5"/>
          <p:cNvSpPr/>
          <p:nvPr/>
        </p:nvSpPr>
        <p:spPr>
          <a:xfrm rot="0">
            <a:off x="7245461" y="6221700"/>
            <a:ext cx="420568" cy="300172"/>
          </a:xfrm>
          <a:prstGeom prst="rect">
            <a:avLst/>
          </a:prstGeom>
          <a:solidFill>
            <a:srgbClr val="37C9EF">
              <a:alpha val="97647"/>
            </a:srgbClr>
          </a:solidFill>
        </p:spPr>
      </p:sp>
      <p:sp>
        <p:nvSpPr>
          <p:cNvPr name="AutoShape 6" id="6"/>
          <p:cNvSpPr/>
          <p:nvPr/>
        </p:nvSpPr>
        <p:spPr>
          <a:xfrm rot="0">
            <a:off x="7245461" y="7801952"/>
            <a:ext cx="385880" cy="300172"/>
          </a:xfrm>
          <a:prstGeom prst="rect">
            <a:avLst/>
          </a:prstGeom>
          <a:solidFill>
            <a:srgbClr val="86EAE9">
              <a:alpha val="98824"/>
            </a:srgbClr>
          </a:solidFill>
        </p:spPr>
      </p:sp>
      <p:sp>
        <p:nvSpPr>
          <p:cNvPr name="TextBox 7" id="7"/>
          <p:cNvSpPr txBox="true"/>
          <p:nvPr/>
        </p:nvSpPr>
        <p:spPr>
          <a:xfrm rot="0">
            <a:off x="394174" y="1479947"/>
            <a:ext cx="6479812" cy="1800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055"/>
              </a:lnSpc>
            </a:pPr>
            <a:r>
              <a:rPr lang="en-US" sz="5879">
                <a:solidFill>
                  <a:srgbClr val="000000"/>
                </a:solidFill>
                <a:latin typeface="Ovo"/>
              </a:rPr>
              <a:t>BUSINESS UNDERSTANDNG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8037505" y="1354707"/>
            <a:ext cx="9433040" cy="1085136"/>
            <a:chOff x="0" y="0"/>
            <a:chExt cx="12577387" cy="1446848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-57150"/>
              <a:ext cx="1514518" cy="98379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972"/>
                </a:lnSpc>
              </a:pPr>
              <a:r>
                <a:rPr lang="en-US" sz="4594">
                  <a:solidFill>
                    <a:srgbClr val="000000"/>
                  </a:solidFill>
                  <a:latin typeface="Ovo"/>
                </a:rPr>
                <a:t>01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1982515" y="139154"/>
              <a:ext cx="10594872" cy="130769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931"/>
                </a:lnSpc>
              </a:pPr>
              <a:r>
                <a:rPr lang="en-US" sz="3023">
                  <a:solidFill>
                    <a:srgbClr val="000000"/>
                  </a:solidFill>
                  <a:latin typeface="Ovo"/>
                </a:rPr>
                <a:t>Customer Insights: Gain valuable insights into customer sentiments across various channels.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8037505" y="2811824"/>
            <a:ext cx="9433040" cy="1554451"/>
            <a:chOff x="0" y="0"/>
            <a:chExt cx="12577387" cy="2072601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0" y="-57150"/>
              <a:ext cx="1514518" cy="9811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5972"/>
                </a:lnSpc>
                <a:spcBef>
                  <a:spcPct val="0"/>
                </a:spcBef>
              </a:pPr>
              <a:r>
                <a:rPr lang="en-US" sz="4594" strike="noStrike" u="none">
                  <a:solidFill>
                    <a:srgbClr val="000000"/>
                  </a:solidFill>
                  <a:latin typeface="Ovo"/>
                </a:rPr>
                <a:t>02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1982515" y="122187"/>
              <a:ext cx="10594872" cy="195041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931"/>
                </a:lnSpc>
                <a:spcBef>
                  <a:spcPct val="0"/>
                </a:spcBef>
              </a:pPr>
              <a:r>
                <a:rPr lang="en-US" sz="3023" strike="noStrike" u="none">
                  <a:solidFill>
                    <a:srgbClr val="000000"/>
                  </a:solidFill>
                  <a:latin typeface="Ovo"/>
                </a:rPr>
                <a:t>Decision Support: Utilize sentiment analysis for data-driven decision-making to enhance products and services.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8037505" y="4366275"/>
            <a:ext cx="9433040" cy="1554451"/>
            <a:chOff x="0" y="0"/>
            <a:chExt cx="12577387" cy="2072601"/>
          </a:xfrm>
        </p:grpSpPr>
        <p:sp>
          <p:nvSpPr>
            <p:cNvPr name="TextBox 15" id="15"/>
            <p:cNvSpPr txBox="true"/>
            <p:nvPr/>
          </p:nvSpPr>
          <p:spPr>
            <a:xfrm rot="0">
              <a:off x="0" y="-57150"/>
              <a:ext cx="1514518" cy="9811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5972"/>
                </a:lnSpc>
                <a:spcBef>
                  <a:spcPct val="0"/>
                </a:spcBef>
              </a:pPr>
              <a:r>
                <a:rPr lang="en-US" sz="4594" strike="noStrike" u="none">
                  <a:solidFill>
                    <a:srgbClr val="000000"/>
                  </a:solidFill>
                  <a:latin typeface="Ovo"/>
                </a:rPr>
                <a:t>03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1982515" y="122187"/>
              <a:ext cx="10594872" cy="195041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931"/>
                </a:lnSpc>
                <a:spcBef>
                  <a:spcPct val="0"/>
                </a:spcBef>
              </a:pPr>
              <a:r>
                <a:rPr lang="en-US" sz="3023" strike="noStrike" u="none">
                  <a:solidFill>
                    <a:srgbClr val="000000"/>
                  </a:solidFill>
                  <a:latin typeface="Ovo"/>
                </a:rPr>
                <a:t>Competitive Edge: Identify areas for improvement and opportunities for differentiation.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8037505" y="6030288"/>
            <a:ext cx="9433040" cy="1063571"/>
            <a:chOff x="0" y="0"/>
            <a:chExt cx="12577387" cy="1418094"/>
          </a:xfrm>
        </p:grpSpPr>
        <p:sp>
          <p:nvSpPr>
            <p:cNvPr name="TextBox 18" id="18"/>
            <p:cNvSpPr txBox="true"/>
            <p:nvPr/>
          </p:nvSpPr>
          <p:spPr>
            <a:xfrm rot="0">
              <a:off x="0" y="-57150"/>
              <a:ext cx="1514518" cy="9811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5972"/>
                </a:lnSpc>
                <a:spcBef>
                  <a:spcPct val="0"/>
                </a:spcBef>
              </a:pPr>
              <a:r>
                <a:rPr lang="en-US" sz="4594" strike="noStrike" u="none">
                  <a:solidFill>
                    <a:srgbClr val="000000"/>
                  </a:solidFill>
                  <a:latin typeface="Ovo"/>
                </a:rPr>
                <a:t>04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1982515" y="122187"/>
              <a:ext cx="10594872" cy="129590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931"/>
                </a:lnSpc>
                <a:spcBef>
                  <a:spcPct val="0"/>
                </a:spcBef>
              </a:pPr>
              <a:r>
                <a:rPr lang="en-US" sz="3023" strike="noStrike" u="none">
                  <a:solidFill>
                    <a:srgbClr val="000000"/>
                  </a:solidFill>
                  <a:latin typeface="Ovo"/>
                </a:rPr>
                <a:t>Reputation Management: Proactively manage brand reputation by addressing feedback.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8037505" y="7570339"/>
            <a:ext cx="9433040" cy="1063571"/>
            <a:chOff x="0" y="0"/>
            <a:chExt cx="12577387" cy="1418094"/>
          </a:xfrm>
        </p:grpSpPr>
        <p:sp>
          <p:nvSpPr>
            <p:cNvPr name="TextBox 21" id="21"/>
            <p:cNvSpPr txBox="true"/>
            <p:nvPr/>
          </p:nvSpPr>
          <p:spPr>
            <a:xfrm rot="0">
              <a:off x="0" y="-57150"/>
              <a:ext cx="1514518" cy="9811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5972"/>
                </a:lnSpc>
                <a:spcBef>
                  <a:spcPct val="0"/>
                </a:spcBef>
              </a:pPr>
              <a:r>
                <a:rPr lang="en-US" sz="4594" strike="noStrike" u="none">
                  <a:solidFill>
                    <a:srgbClr val="000000"/>
                  </a:solidFill>
                  <a:latin typeface="Ovo"/>
                </a:rPr>
                <a:t>05</a:t>
              </a: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1982515" y="122187"/>
              <a:ext cx="10594872" cy="129590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931"/>
                </a:lnSpc>
                <a:spcBef>
                  <a:spcPct val="0"/>
                </a:spcBef>
              </a:pPr>
              <a:r>
                <a:rPr lang="en-US" sz="3023" strike="noStrike" u="none">
                  <a:solidFill>
                    <a:srgbClr val="000000"/>
                  </a:solidFill>
                  <a:latin typeface="Ovo"/>
                </a:rPr>
                <a:t>Strategic Planning: Use sentiment insights to inform marketing and product strategies.</a:t>
              </a:r>
            </a:p>
          </p:txBody>
        </p:sp>
      </p:grpSp>
      <p:sp>
        <p:nvSpPr>
          <p:cNvPr name="Freeform 23" id="23"/>
          <p:cNvSpPr/>
          <p:nvPr/>
        </p:nvSpPr>
        <p:spPr>
          <a:xfrm flipH="false" flipV="false" rot="0">
            <a:off x="-65234" y="9671241"/>
            <a:ext cx="3458510" cy="615759"/>
          </a:xfrm>
          <a:custGeom>
            <a:avLst/>
            <a:gdLst/>
            <a:ahLst/>
            <a:cxnLst/>
            <a:rect r="r" b="b" t="t" l="l"/>
            <a:pathLst>
              <a:path h="615759" w="3458510">
                <a:moveTo>
                  <a:pt x="0" y="0"/>
                </a:moveTo>
                <a:lnTo>
                  <a:pt x="3458510" y="0"/>
                </a:lnTo>
                <a:lnTo>
                  <a:pt x="3458510" y="615759"/>
                </a:lnTo>
                <a:lnTo>
                  <a:pt x="0" y="61575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-55709" y="9671241"/>
            <a:ext cx="3458510" cy="615759"/>
          </a:xfrm>
          <a:custGeom>
            <a:avLst/>
            <a:gdLst/>
            <a:ahLst/>
            <a:cxnLst/>
            <a:rect r="r" b="b" t="t" l="l"/>
            <a:pathLst>
              <a:path h="615759" w="3458510">
                <a:moveTo>
                  <a:pt x="0" y="0"/>
                </a:moveTo>
                <a:lnTo>
                  <a:pt x="3458510" y="0"/>
                </a:lnTo>
                <a:lnTo>
                  <a:pt x="3458510" y="615759"/>
                </a:lnTo>
                <a:lnTo>
                  <a:pt x="0" y="61575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15361938" y="9715817"/>
            <a:ext cx="2926062" cy="571183"/>
          </a:xfrm>
          <a:custGeom>
            <a:avLst/>
            <a:gdLst/>
            <a:ahLst/>
            <a:cxnLst/>
            <a:rect r="r" b="b" t="t" l="l"/>
            <a:pathLst>
              <a:path h="571183" w="2926062">
                <a:moveTo>
                  <a:pt x="0" y="0"/>
                </a:moveTo>
                <a:lnTo>
                  <a:pt x="2926062" y="0"/>
                </a:lnTo>
                <a:lnTo>
                  <a:pt x="2926062" y="571183"/>
                </a:lnTo>
                <a:lnTo>
                  <a:pt x="0" y="57118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078368" y="807111"/>
            <a:ext cx="9420833" cy="933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295"/>
              </a:lnSpc>
              <a:spcBef>
                <a:spcPct val="0"/>
              </a:spcBef>
            </a:pPr>
            <a:r>
              <a:rPr lang="en-US" sz="6079" strike="noStrike" u="none">
                <a:solidFill>
                  <a:srgbClr val="000000"/>
                </a:solidFill>
                <a:latin typeface="Ovo"/>
              </a:rPr>
              <a:t>DATA UNDERSTANDING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6221368" y="3042049"/>
            <a:ext cx="5845264" cy="5816038"/>
          </a:xfrm>
          <a:custGeom>
            <a:avLst/>
            <a:gdLst/>
            <a:ahLst/>
            <a:cxnLst/>
            <a:rect r="r" b="b" t="t" l="l"/>
            <a:pathLst>
              <a:path h="5816038" w="5845264">
                <a:moveTo>
                  <a:pt x="0" y="0"/>
                </a:moveTo>
                <a:lnTo>
                  <a:pt x="5845264" y="0"/>
                </a:lnTo>
                <a:lnTo>
                  <a:pt x="5845264" y="5816038"/>
                </a:lnTo>
                <a:lnTo>
                  <a:pt x="0" y="58160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3209632" y="5600264"/>
            <a:ext cx="3964234" cy="1691241"/>
            <a:chOff x="0" y="0"/>
            <a:chExt cx="5285645" cy="2254988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671298"/>
              <a:ext cx="5285645" cy="15836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299"/>
                </a:lnSpc>
              </a:pPr>
              <a:r>
                <a:rPr lang="en-US" sz="2199" spc="65">
                  <a:solidFill>
                    <a:srgbClr val="191919"/>
                  </a:solidFill>
                  <a:latin typeface="Aileron"/>
                </a:rPr>
                <a:t>Quality Assessment: Evaluate data quality and reliability before analysis.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-47625"/>
              <a:ext cx="5285645" cy="5471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499"/>
                </a:lnSpc>
              </a:pPr>
              <a:r>
                <a:rPr lang="en-US" sz="2499" spc="97" u="none">
                  <a:solidFill>
                    <a:srgbClr val="191919"/>
                  </a:solidFill>
                  <a:latin typeface="Aileron Bold"/>
                </a:rPr>
                <a:t>Stage 5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3209632" y="3596678"/>
            <a:ext cx="3964234" cy="1691241"/>
            <a:chOff x="0" y="0"/>
            <a:chExt cx="5285645" cy="2254988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671298"/>
              <a:ext cx="5285645" cy="15836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299"/>
                </a:lnSpc>
              </a:pPr>
              <a:r>
                <a:rPr lang="en-US" sz="2199" spc="65">
                  <a:solidFill>
                    <a:srgbClr val="191919"/>
                  </a:solidFill>
                  <a:latin typeface="Aileron"/>
                </a:rPr>
                <a:t>Data Cleaning: Remove inconsistencies and standardize text for analysis.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-47625"/>
              <a:ext cx="5285645" cy="5471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499"/>
                </a:lnSpc>
              </a:pPr>
              <a:r>
                <a:rPr lang="en-US" sz="2499" spc="97" u="none">
                  <a:solidFill>
                    <a:srgbClr val="191919"/>
                  </a:solidFill>
                  <a:latin typeface="Aileron Bold"/>
                </a:rPr>
                <a:t>Stage 4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114134" y="6757271"/>
            <a:ext cx="3964234" cy="2100816"/>
            <a:chOff x="0" y="0"/>
            <a:chExt cx="5285645" cy="2801088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671298"/>
              <a:ext cx="5285645" cy="21297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3299"/>
                </a:lnSpc>
              </a:pPr>
              <a:r>
                <a:rPr lang="en-US" sz="2199" spc="65">
                  <a:solidFill>
                    <a:srgbClr val="191919"/>
                  </a:solidFill>
                  <a:latin typeface="Aileron"/>
                </a:rPr>
                <a:t>Data Privacy: Ensure compliance with privacy regulations when handling sensitive information.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-47625"/>
              <a:ext cx="5285645" cy="5471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 marL="0" indent="0" lvl="0">
                <a:lnSpc>
                  <a:spcPts val="3499"/>
                </a:lnSpc>
              </a:pPr>
              <a:r>
                <a:rPr lang="en-US" sz="2499" spc="97" u="none">
                  <a:solidFill>
                    <a:srgbClr val="191919"/>
                  </a:solidFill>
                  <a:latin typeface="Aileron Bold"/>
                </a:rPr>
                <a:t>Stage 3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114134" y="4598471"/>
            <a:ext cx="3964234" cy="1691241"/>
            <a:chOff x="0" y="0"/>
            <a:chExt cx="5285645" cy="2254988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0" y="671298"/>
              <a:ext cx="5285645" cy="15836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3299"/>
                </a:lnSpc>
              </a:pPr>
              <a:r>
                <a:rPr lang="en-US" sz="2199" spc="65">
                  <a:solidFill>
                    <a:srgbClr val="191919"/>
                  </a:solidFill>
                  <a:latin typeface="Aileron"/>
                </a:rPr>
                <a:t>Data Scope: Understand the types of data available and their relevance to the project.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-47625"/>
              <a:ext cx="5285645" cy="5471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 marL="0" indent="0" lvl="0">
                <a:lnSpc>
                  <a:spcPts val="3499"/>
                </a:lnSpc>
              </a:pPr>
              <a:r>
                <a:rPr lang="en-US" sz="2499" spc="97" u="none">
                  <a:solidFill>
                    <a:srgbClr val="191919"/>
                  </a:solidFill>
                  <a:latin typeface="Aileron Bold"/>
                </a:rPr>
                <a:t>Stage 2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114134" y="2607336"/>
            <a:ext cx="3964234" cy="1691241"/>
            <a:chOff x="0" y="0"/>
            <a:chExt cx="5285645" cy="2254988"/>
          </a:xfrm>
        </p:grpSpPr>
        <p:sp>
          <p:nvSpPr>
            <p:cNvPr name="TextBox 17" id="17"/>
            <p:cNvSpPr txBox="true"/>
            <p:nvPr/>
          </p:nvSpPr>
          <p:spPr>
            <a:xfrm rot="0">
              <a:off x="0" y="671298"/>
              <a:ext cx="5285645" cy="15836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3299"/>
                </a:lnSpc>
              </a:pPr>
              <a:r>
                <a:rPr lang="en-US" sz="2199" spc="65">
                  <a:solidFill>
                    <a:srgbClr val="191919"/>
                  </a:solidFill>
                  <a:latin typeface="Aileron"/>
                </a:rPr>
                <a:t>Data Sources: Gather data from customer reviews, social media, surveys, etc.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0" y="-47625"/>
              <a:ext cx="5285645" cy="5471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 marL="0" indent="0" lvl="0">
                <a:lnSpc>
                  <a:spcPts val="3499"/>
                </a:lnSpc>
              </a:pPr>
              <a:r>
                <a:rPr lang="en-US" sz="2499" spc="97" u="none">
                  <a:solidFill>
                    <a:srgbClr val="191919"/>
                  </a:solidFill>
                  <a:latin typeface="Aileron Bold"/>
                </a:rPr>
                <a:t>Stage 1</a:t>
              </a: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7607203" y="4082905"/>
            <a:ext cx="1118701" cy="400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225"/>
              </a:lnSpc>
              <a:spcBef>
                <a:spcPct val="0"/>
              </a:spcBef>
            </a:pPr>
            <a:r>
              <a:rPr lang="en-US" sz="2500" spc="97" u="none">
                <a:solidFill>
                  <a:srgbClr val="FFFFFF"/>
                </a:solidFill>
                <a:latin typeface="Aileron Bold"/>
              </a:rPr>
              <a:t>02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059129" y="4454380"/>
            <a:ext cx="1118701" cy="400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225"/>
              </a:lnSpc>
              <a:spcBef>
                <a:spcPct val="0"/>
              </a:spcBef>
            </a:pPr>
            <a:r>
              <a:rPr lang="en-US" sz="2500" spc="97" u="none">
                <a:solidFill>
                  <a:srgbClr val="FFFFFF"/>
                </a:solidFill>
                <a:latin typeface="Aileron Bold"/>
              </a:rPr>
              <a:t>03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6551225" y="6151110"/>
            <a:ext cx="1118701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225"/>
              </a:lnSpc>
              <a:spcBef>
                <a:spcPct val="0"/>
              </a:spcBef>
            </a:pPr>
            <a:r>
              <a:rPr lang="en-US" sz="2500" spc="97" u="none">
                <a:solidFill>
                  <a:srgbClr val="FFFFFF"/>
                </a:solidFill>
                <a:latin typeface="Aileron Bold"/>
              </a:rPr>
              <a:t>01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8166553" y="7970721"/>
            <a:ext cx="1118701" cy="400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225"/>
              </a:lnSpc>
              <a:spcBef>
                <a:spcPct val="0"/>
              </a:spcBef>
            </a:pPr>
            <a:r>
              <a:rPr lang="en-US" sz="2500" spc="97" u="none">
                <a:solidFill>
                  <a:srgbClr val="FFFFFF"/>
                </a:solidFill>
                <a:latin typeface="Aileron Bold"/>
              </a:rPr>
              <a:t>05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426247" y="6808571"/>
            <a:ext cx="1118701" cy="400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225"/>
              </a:lnSpc>
              <a:spcBef>
                <a:spcPct val="0"/>
              </a:spcBef>
            </a:pPr>
            <a:r>
              <a:rPr lang="en-US" sz="2500" spc="97" u="none">
                <a:solidFill>
                  <a:srgbClr val="FFFFFF"/>
                </a:solidFill>
                <a:latin typeface="Aileron Bold"/>
              </a:rPr>
              <a:t>04</a:t>
            </a:r>
          </a:p>
        </p:txBody>
      </p:sp>
      <p:sp>
        <p:nvSpPr>
          <p:cNvPr name="Freeform 24" id="24"/>
          <p:cNvSpPr/>
          <p:nvPr/>
        </p:nvSpPr>
        <p:spPr>
          <a:xfrm flipH="false" flipV="false" rot="0">
            <a:off x="-74759" y="9671241"/>
            <a:ext cx="3458510" cy="615759"/>
          </a:xfrm>
          <a:custGeom>
            <a:avLst/>
            <a:gdLst/>
            <a:ahLst/>
            <a:cxnLst/>
            <a:rect r="r" b="b" t="t" l="l"/>
            <a:pathLst>
              <a:path h="615759" w="3458510">
                <a:moveTo>
                  <a:pt x="0" y="0"/>
                </a:moveTo>
                <a:lnTo>
                  <a:pt x="3458510" y="0"/>
                </a:lnTo>
                <a:lnTo>
                  <a:pt x="3458510" y="615759"/>
                </a:lnTo>
                <a:lnTo>
                  <a:pt x="0" y="61575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15361938" y="9715817"/>
            <a:ext cx="2926062" cy="571183"/>
          </a:xfrm>
          <a:custGeom>
            <a:avLst/>
            <a:gdLst/>
            <a:ahLst/>
            <a:cxnLst/>
            <a:rect r="r" b="b" t="t" l="l"/>
            <a:pathLst>
              <a:path h="571183" w="2926062">
                <a:moveTo>
                  <a:pt x="0" y="0"/>
                </a:moveTo>
                <a:lnTo>
                  <a:pt x="2926062" y="0"/>
                </a:lnTo>
                <a:lnTo>
                  <a:pt x="2926062" y="571183"/>
                </a:lnTo>
                <a:lnTo>
                  <a:pt x="0" y="57118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545683" y="6806407"/>
            <a:ext cx="10393573" cy="2571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10185"/>
              </a:lnSpc>
            </a:pPr>
            <a:r>
              <a:rPr lang="en-US" sz="8487">
                <a:solidFill>
                  <a:srgbClr val="000000"/>
                </a:solidFill>
                <a:latin typeface="Ovo"/>
              </a:rPr>
              <a:t>DATA PREPARATION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028700" y="850740"/>
            <a:ext cx="4232004" cy="2759545"/>
            <a:chOff x="0" y="0"/>
            <a:chExt cx="5642673" cy="3679393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171628"/>
              <a:ext cx="5383645" cy="72887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493"/>
                </a:lnSpc>
              </a:pPr>
              <a:r>
                <a:rPr lang="en-US" sz="3456">
                  <a:solidFill>
                    <a:srgbClr val="000000"/>
                  </a:solidFill>
                  <a:latin typeface="Ovo"/>
                </a:rPr>
                <a:t>01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1032264"/>
              <a:ext cx="5383645" cy="264713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183"/>
                </a:lnSpc>
                <a:spcBef>
                  <a:spcPct val="0"/>
                </a:spcBef>
              </a:pPr>
              <a:r>
                <a:rPr lang="en-US" sz="2274" u="none">
                  <a:solidFill>
                    <a:srgbClr val="000000"/>
                  </a:solidFill>
                  <a:latin typeface="Ovo"/>
                </a:rPr>
                <a:t>DATA SCOPE: UNDERSTAND THE TYPES OF DATA AVAILABLE AND THEIR RELEVANCE TO THE PROJECT.</a:t>
              </a:r>
            </a:p>
          </p:txBody>
        </p:sp>
        <p:sp>
          <p:nvSpPr>
            <p:cNvPr name="AutoShape 6" id="6"/>
            <p:cNvSpPr/>
            <p:nvPr/>
          </p:nvSpPr>
          <p:spPr>
            <a:xfrm>
              <a:off x="0" y="31750"/>
              <a:ext cx="5642673" cy="0"/>
            </a:xfrm>
            <a:prstGeom prst="line">
              <a:avLst/>
            </a:prstGeom>
            <a:ln cap="rnd" w="63500">
              <a:solidFill>
                <a:srgbClr val="100030"/>
              </a:solidFill>
              <a:prstDash val="solid"/>
              <a:headEnd type="none" len="sm" w="sm"/>
              <a:tailEnd type="none" len="sm" w="sm"/>
            </a:ln>
          </p:spPr>
        </p:sp>
      </p:grpSp>
      <p:grpSp>
        <p:nvGrpSpPr>
          <p:cNvPr name="Group 7" id="7"/>
          <p:cNvGrpSpPr/>
          <p:nvPr/>
        </p:nvGrpSpPr>
        <p:grpSpPr>
          <a:xfrm rot="0">
            <a:off x="1028700" y="3974948"/>
            <a:ext cx="4232004" cy="2357155"/>
            <a:chOff x="0" y="0"/>
            <a:chExt cx="5642673" cy="3142873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178265"/>
              <a:ext cx="5383645" cy="72887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493"/>
                </a:lnSpc>
              </a:pPr>
              <a:r>
                <a:rPr lang="en-US" sz="3456">
                  <a:solidFill>
                    <a:srgbClr val="000000"/>
                  </a:solidFill>
                  <a:latin typeface="Ovo"/>
                </a:rPr>
                <a:t>04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1029144"/>
              <a:ext cx="5383645" cy="211373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183"/>
                </a:lnSpc>
                <a:spcBef>
                  <a:spcPct val="0"/>
                </a:spcBef>
              </a:pPr>
              <a:r>
                <a:rPr lang="en-US" sz="2274" strike="noStrike" u="none">
                  <a:solidFill>
                    <a:srgbClr val="000000"/>
                  </a:solidFill>
                  <a:latin typeface="Ovo"/>
                </a:rPr>
                <a:t>QUALITY ASSESSMENT: EVALUATE DATA QUALITY AND RELIABILITY BEFORE ANALYSIS.</a:t>
              </a:r>
            </a:p>
          </p:txBody>
        </p:sp>
        <p:sp>
          <p:nvSpPr>
            <p:cNvPr name="AutoShape 10" id="10"/>
            <p:cNvSpPr/>
            <p:nvPr/>
          </p:nvSpPr>
          <p:spPr>
            <a:xfrm>
              <a:off x="0" y="31750"/>
              <a:ext cx="5642673" cy="0"/>
            </a:xfrm>
            <a:prstGeom prst="line">
              <a:avLst/>
            </a:prstGeom>
            <a:ln cap="rnd" w="63500">
              <a:solidFill>
                <a:srgbClr val="2C92D5"/>
              </a:solidFill>
              <a:prstDash val="solid"/>
              <a:headEnd type="none" len="sm" w="sm"/>
              <a:tailEnd type="none" len="sm" w="sm"/>
            </a:ln>
          </p:spPr>
        </p:sp>
      </p:grpSp>
      <p:grpSp>
        <p:nvGrpSpPr>
          <p:cNvPr name="Group 11" id="11"/>
          <p:cNvGrpSpPr/>
          <p:nvPr/>
        </p:nvGrpSpPr>
        <p:grpSpPr>
          <a:xfrm rot="0">
            <a:off x="5872256" y="850740"/>
            <a:ext cx="4232004" cy="2359495"/>
            <a:chOff x="0" y="0"/>
            <a:chExt cx="5642673" cy="3145993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0" y="171628"/>
              <a:ext cx="5383645" cy="72887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493"/>
                </a:lnSpc>
              </a:pPr>
              <a:r>
                <a:rPr lang="en-US" sz="3456">
                  <a:solidFill>
                    <a:srgbClr val="000000"/>
                  </a:solidFill>
                  <a:latin typeface="Ovo"/>
                </a:rPr>
                <a:t>02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1032264"/>
              <a:ext cx="5642673" cy="211373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183"/>
                </a:lnSpc>
                <a:spcBef>
                  <a:spcPct val="0"/>
                </a:spcBef>
              </a:pPr>
              <a:r>
                <a:rPr lang="en-US" sz="2274" strike="noStrike" u="none">
                  <a:solidFill>
                    <a:srgbClr val="000000"/>
                  </a:solidFill>
                  <a:latin typeface="Ovo"/>
                </a:rPr>
                <a:t>DATA SOURCES: GATHER DATA FROM CUSTOMER REVIEWS, SOCIAL MEDIA, SURVEYS, ETC.</a:t>
              </a:r>
            </a:p>
          </p:txBody>
        </p:sp>
        <p:sp>
          <p:nvSpPr>
            <p:cNvPr name="AutoShape 14" id="14"/>
            <p:cNvSpPr/>
            <p:nvPr/>
          </p:nvSpPr>
          <p:spPr>
            <a:xfrm>
              <a:off x="0" y="31750"/>
              <a:ext cx="5642673" cy="0"/>
            </a:xfrm>
            <a:prstGeom prst="line">
              <a:avLst/>
            </a:prstGeom>
            <a:ln cap="rnd" w="63500">
              <a:solidFill>
                <a:srgbClr val="004AAD"/>
              </a:solidFill>
              <a:prstDash val="solid"/>
              <a:headEnd type="none" len="sm" w="sm"/>
              <a:tailEnd type="none" len="sm" w="sm"/>
            </a:ln>
          </p:spPr>
        </p:sp>
      </p:grpSp>
      <p:grpSp>
        <p:nvGrpSpPr>
          <p:cNvPr name="Group 15" id="15"/>
          <p:cNvGrpSpPr/>
          <p:nvPr/>
        </p:nvGrpSpPr>
        <p:grpSpPr>
          <a:xfrm rot="0">
            <a:off x="5872256" y="3920797"/>
            <a:ext cx="4232004" cy="2757205"/>
            <a:chOff x="0" y="0"/>
            <a:chExt cx="5642673" cy="3676273"/>
          </a:xfrm>
        </p:grpSpPr>
        <p:sp>
          <p:nvSpPr>
            <p:cNvPr name="TextBox 16" id="16"/>
            <p:cNvSpPr txBox="true"/>
            <p:nvPr/>
          </p:nvSpPr>
          <p:spPr>
            <a:xfrm rot="0">
              <a:off x="0" y="178265"/>
              <a:ext cx="5383645" cy="72887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493"/>
                </a:lnSpc>
              </a:pPr>
              <a:r>
                <a:rPr lang="en-US" sz="3456">
                  <a:solidFill>
                    <a:srgbClr val="000000"/>
                  </a:solidFill>
                  <a:latin typeface="Ovo"/>
                </a:rPr>
                <a:t>05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1029144"/>
              <a:ext cx="5383645" cy="264713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183"/>
                </a:lnSpc>
                <a:spcBef>
                  <a:spcPct val="0"/>
                </a:spcBef>
              </a:pPr>
              <a:r>
                <a:rPr lang="en-US" sz="2274" strike="noStrike" u="none">
                  <a:solidFill>
                    <a:srgbClr val="000000"/>
                  </a:solidFill>
                  <a:latin typeface="Ovo"/>
                </a:rPr>
                <a:t>DATA PRIVACY: ENSURE COMPLIANCE WITH PRIVACY REGULATIONS WHEN HANDLING SENSITIVE INFORMATION.</a:t>
              </a:r>
            </a:p>
          </p:txBody>
        </p:sp>
        <p:sp>
          <p:nvSpPr>
            <p:cNvPr name="AutoShape 18" id="18"/>
            <p:cNvSpPr/>
            <p:nvPr/>
          </p:nvSpPr>
          <p:spPr>
            <a:xfrm>
              <a:off x="0" y="31750"/>
              <a:ext cx="5642673" cy="0"/>
            </a:xfrm>
            <a:prstGeom prst="line">
              <a:avLst/>
            </a:prstGeom>
            <a:ln cap="rnd" w="63500">
              <a:solidFill>
                <a:srgbClr val="3EDAD8"/>
              </a:solidFill>
              <a:prstDash val="solid"/>
              <a:headEnd type="none" len="sm" w="sm"/>
              <a:tailEnd type="none" len="sm" w="sm"/>
            </a:ln>
          </p:spPr>
        </p:sp>
      </p:grpSp>
      <p:grpSp>
        <p:nvGrpSpPr>
          <p:cNvPr name="Group 19" id="19"/>
          <p:cNvGrpSpPr/>
          <p:nvPr/>
        </p:nvGrpSpPr>
        <p:grpSpPr>
          <a:xfrm rot="0">
            <a:off x="10640695" y="850740"/>
            <a:ext cx="4232004" cy="2359495"/>
            <a:chOff x="0" y="0"/>
            <a:chExt cx="5642673" cy="3145993"/>
          </a:xfrm>
        </p:grpSpPr>
        <p:sp>
          <p:nvSpPr>
            <p:cNvPr name="TextBox 20" id="20"/>
            <p:cNvSpPr txBox="true"/>
            <p:nvPr/>
          </p:nvSpPr>
          <p:spPr>
            <a:xfrm rot="0">
              <a:off x="0" y="171628"/>
              <a:ext cx="5383645" cy="72887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493"/>
                </a:lnSpc>
              </a:pPr>
              <a:r>
                <a:rPr lang="en-US" sz="3456">
                  <a:solidFill>
                    <a:srgbClr val="000000"/>
                  </a:solidFill>
                  <a:latin typeface="Ovo"/>
                </a:rPr>
                <a:t>03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0" y="1032264"/>
              <a:ext cx="5383645" cy="211373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183"/>
                </a:lnSpc>
                <a:spcBef>
                  <a:spcPct val="0"/>
                </a:spcBef>
              </a:pPr>
              <a:r>
                <a:rPr lang="en-US" sz="2274" strike="noStrike" u="none">
                  <a:solidFill>
                    <a:srgbClr val="000000"/>
                  </a:solidFill>
                  <a:latin typeface="Ovo"/>
                </a:rPr>
                <a:t>DATA CLEANING: REMOVE INCONSISTENCIES AND STANDARDIZE TEXT FOR ANALYSIS.</a:t>
              </a:r>
            </a:p>
          </p:txBody>
        </p:sp>
        <p:sp>
          <p:nvSpPr>
            <p:cNvPr name="AutoShape 22" id="22"/>
            <p:cNvSpPr/>
            <p:nvPr/>
          </p:nvSpPr>
          <p:spPr>
            <a:xfrm>
              <a:off x="0" y="31750"/>
              <a:ext cx="5642673" cy="0"/>
            </a:xfrm>
            <a:prstGeom prst="line">
              <a:avLst/>
            </a:prstGeom>
            <a:ln cap="rnd" w="63500">
              <a:solidFill>
                <a:srgbClr val="13538A"/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AutoShape 23" id="23"/>
          <p:cNvSpPr/>
          <p:nvPr/>
        </p:nvSpPr>
        <p:spPr>
          <a:xfrm flipV="true">
            <a:off x="16924907" y="950137"/>
            <a:ext cx="0" cy="686828"/>
          </a:xfrm>
          <a:prstGeom prst="line">
            <a:avLst/>
          </a:prstGeom>
          <a:ln cap="flat" w="19050">
            <a:solidFill>
              <a:srgbClr val="191919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4" id="24"/>
          <p:cNvGrpSpPr/>
          <p:nvPr/>
        </p:nvGrpSpPr>
        <p:grpSpPr>
          <a:xfrm rot="0">
            <a:off x="16770089" y="635915"/>
            <a:ext cx="309636" cy="314222"/>
            <a:chOff x="0" y="0"/>
            <a:chExt cx="812800" cy="82484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812800" cy="824840"/>
            </a:xfrm>
            <a:custGeom>
              <a:avLst/>
              <a:gdLst/>
              <a:ahLst/>
              <a:cxnLst/>
              <a:rect r="r" b="b" t="t" l="l"/>
              <a:pathLst>
                <a:path h="824840" w="812800">
                  <a:moveTo>
                    <a:pt x="406400" y="0"/>
                  </a:moveTo>
                  <a:cubicBezTo>
                    <a:pt x="181951" y="0"/>
                    <a:pt x="0" y="184647"/>
                    <a:pt x="0" y="412420"/>
                  </a:cubicBezTo>
                  <a:cubicBezTo>
                    <a:pt x="0" y="640193"/>
                    <a:pt x="181951" y="824840"/>
                    <a:pt x="406400" y="824840"/>
                  </a:cubicBezTo>
                  <a:cubicBezTo>
                    <a:pt x="630849" y="824840"/>
                    <a:pt x="812800" y="640193"/>
                    <a:pt x="812800" y="412420"/>
                  </a:cubicBezTo>
                  <a:cubicBezTo>
                    <a:pt x="812800" y="184647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CD4D2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name="TextBox 26" id="26"/>
            <p:cNvSpPr txBox="true"/>
            <p:nvPr/>
          </p:nvSpPr>
          <p:spPr>
            <a:xfrm>
              <a:off x="76200" y="10654"/>
              <a:ext cx="660400" cy="7368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00"/>
                </a:lnSpc>
              </a:pPr>
            </a:p>
          </p:txBody>
        </p:sp>
      </p:grpSp>
      <p:sp>
        <p:nvSpPr>
          <p:cNvPr name="AutoShape 27" id="27"/>
          <p:cNvSpPr/>
          <p:nvPr/>
        </p:nvSpPr>
        <p:spPr>
          <a:xfrm flipV="true">
            <a:off x="17079715" y="783859"/>
            <a:ext cx="643017" cy="7388"/>
          </a:xfrm>
          <a:prstGeom prst="line">
            <a:avLst/>
          </a:prstGeom>
          <a:ln cap="flat" w="19050">
            <a:solidFill>
              <a:srgbClr val="19191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8" id="28"/>
          <p:cNvSpPr/>
          <p:nvPr/>
        </p:nvSpPr>
        <p:spPr>
          <a:xfrm flipV="true">
            <a:off x="16924907" y="1942691"/>
            <a:ext cx="0" cy="695325"/>
          </a:xfrm>
          <a:prstGeom prst="line">
            <a:avLst/>
          </a:prstGeom>
          <a:ln cap="flat" w="19050">
            <a:solidFill>
              <a:srgbClr val="191919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9" id="29"/>
          <p:cNvGrpSpPr/>
          <p:nvPr/>
        </p:nvGrpSpPr>
        <p:grpSpPr>
          <a:xfrm rot="0">
            <a:off x="16770089" y="1636965"/>
            <a:ext cx="309636" cy="305726"/>
            <a:chOff x="0" y="0"/>
            <a:chExt cx="812800" cy="802537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812800" cy="802537"/>
            </a:xfrm>
            <a:custGeom>
              <a:avLst/>
              <a:gdLst/>
              <a:ahLst/>
              <a:cxnLst/>
              <a:rect r="r" b="b" t="t" l="l"/>
              <a:pathLst>
                <a:path h="802537" w="812800">
                  <a:moveTo>
                    <a:pt x="406400" y="0"/>
                  </a:moveTo>
                  <a:cubicBezTo>
                    <a:pt x="181951" y="0"/>
                    <a:pt x="0" y="179654"/>
                    <a:pt x="0" y="401268"/>
                  </a:cubicBezTo>
                  <a:cubicBezTo>
                    <a:pt x="0" y="622883"/>
                    <a:pt x="181951" y="802537"/>
                    <a:pt x="406400" y="802537"/>
                  </a:cubicBezTo>
                  <a:cubicBezTo>
                    <a:pt x="630849" y="802537"/>
                    <a:pt x="812800" y="622883"/>
                    <a:pt x="812800" y="401268"/>
                  </a:cubicBezTo>
                  <a:cubicBezTo>
                    <a:pt x="812800" y="179654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AB1B4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name="TextBox 31" id="31"/>
            <p:cNvSpPr txBox="true"/>
            <p:nvPr/>
          </p:nvSpPr>
          <p:spPr>
            <a:xfrm>
              <a:off x="76200" y="8563"/>
              <a:ext cx="660400" cy="7187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00"/>
                </a:lnSpc>
              </a:pPr>
            </a:p>
          </p:txBody>
        </p:sp>
      </p:grpSp>
      <p:sp>
        <p:nvSpPr>
          <p:cNvPr name="AutoShape 32" id="32"/>
          <p:cNvSpPr/>
          <p:nvPr/>
        </p:nvSpPr>
        <p:spPr>
          <a:xfrm flipV="true">
            <a:off x="16155606" y="1789828"/>
            <a:ext cx="614483" cy="1955"/>
          </a:xfrm>
          <a:prstGeom prst="line">
            <a:avLst/>
          </a:prstGeom>
          <a:ln cap="flat" w="19050">
            <a:solidFill>
              <a:srgbClr val="19191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3" id="33"/>
          <p:cNvSpPr/>
          <p:nvPr/>
        </p:nvSpPr>
        <p:spPr>
          <a:xfrm flipH="true" flipV="true">
            <a:off x="16924907" y="2943742"/>
            <a:ext cx="0" cy="695325"/>
          </a:xfrm>
          <a:prstGeom prst="line">
            <a:avLst/>
          </a:prstGeom>
          <a:ln cap="flat" w="19050">
            <a:solidFill>
              <a:srgbClr val="191919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4" id="34"/>
          <p:cNvGrpSpPr/>
          <p:nvPr/>
        </p:nvGrpSpPr>
        <p:grpSpPr>
          <a:xfrm rot="0">
            <a:off x="16770089" y="2638016"/>
            <a:ext cx="309636" cy="305726"/>
            <a:chOff x="0" y="0"/>
            <a:chExt cx="812800" cy="802537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812800" cy="802537"/>
            </a:xfrm>
            <a:custGeom>
              <a:avLst/>
              <a:gdLst/>
              <a:ahLst/>
              <a:cxnLst/>
              <a:rect r="r" b="b" t="t" l="l"/>
              <a:pathLst>
                <a:path h="802537" w="812800">
                  <a:moveTo>
                    <a:pt x="406400" y="0"/>
                  </a:moveTo>
                  <a:cubicBezTo>
                    <a:pt x="181951" y="0"/>
                    <a:pt x="0" y="179654"/>
                    <a:pt x="0" y="401268"/>
                  </a:cubicBezTo>
                  <a:cubicBezTo>
                    <a:pt x="0" y="622883"/>
                    <a:pt x="181951" y="802537"/>
                    <a:pt x="406400" y="802537"/>
                  </a:cubicBezTo>
                  <a:cubicBezTo>
                    <a:pt x="630849" y="802537"/>
                    <a:pt x="812800" y="622883"/>
                    <a:pt x="812800" y="401268"/>
                  </a:cubicBezTo>
                  <a:cubicBezTo>
                    <a:pt x="812800" y="179654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7C9EF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name="TextBox 36" id="36"/>
            <p:cNvSpPr txBox="true"/>
            <p:nvPr/>
          </p:nvSpPr>
          <p:spPr>
            <a:xfrm>
              <a:off x="76200" y="8563"/>
              <a:ext cx="660400" cy="7187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00"/>
                </a:lnSpc>
              </a:pPr>
            </a:p>
          </p:txBody>
        </p:sp>
      </p:grpSp>
      <p:sp>
        <p:nvSpPr>
          <p:cNvPr name="AutoShape 37" id="37"/>
          <p:cNvSpPr/>
          <p:nvPr/>
        </p:nvSpPr>
        <p:spPr>
          <a:xfrm>
            <a:off x="17079725" y="2790879"/>
            <a:ext cx="643076" cy="1955"/>
          </a:xfrm>
          <a:prstGeom prst="line">
            <a:avLst/>
          </a:prstGeom>
          <a:ln cap="flat" w="19050">
            <a:solidFill>
              <a:srgbClr val="19191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8" id="38"/>
          <p:cNvSpPr/>
          <p:nvPr/>
        </p:nvSpPr>
        <p:spPr>
          <a:xfrm flipV="true">
            <a:off x="16924907" y="3944793"/>
            <a:ext cx="0" cy="695325"/>
          </a:xfrm>
          <a:prstGeom prst="line">
            <a:avLst/>
          </a:prstGeom>
          <a:ln cap="flat" w="19050">
            <a:solidFill>
              <a:srgbClr val="191919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9" id="39"/>
          <p:cNvGrpSpPr/>
          <p:nvPr/>
        </p:nvGrpSpPr>
        <p:grpSpPr>
          <a:xfrm rot="0">
            <a:off x="16770089" y="3639067"/>
            <a:ext cx="309636" cy="305726"/>
            <a:chOff x="0" y="0"/>
            <a:chExt cx="812800" cy="802537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812800" cy="802537"/>
            </a:xfrm>
            <a:custGeom>
              <a:avLst/>
              <a:gdLst/>
              <a:ahLst/>
              <a:cxnLst/>
              <a:rect r="r" b="b" t="t" l="l"/>
              <a:pathLst>
                <a:path h="802537" w="812800">
                  <a:moveTo>
                    <a:pt x="406400" y="0"/>
                  </a:moveTo>
                  <a:cubicBezTo>
                    <a:pt x="181951" y="0"/>
                    <a:pt x="0" y="179654"/>
                    <a:pt x="0" y="401268"/>
                  </a:cubicBezTo>
                  <a:cubicBezTo>
                    <a:pt x="0" y="622883"/>
                    <a:pt x="181951" y="802537"/>
                    <a:pt x="406400" y="802537"/>
                  </a:cubicBezTo>
                  <a:cubicBezTo>
                    <a:pt x="630849" y="802537"/>
                    <a:pt x="812800" y="622883"/>
                    <a:pt x="812800" y="401268"/>
                  </a:cubicBezTo>
                  <a:cubicBezTo>
                    <a:pt x="812800" y="179654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C92D5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name="TextBox 41" id="41"/>
            <p:cNvSpPr txBox="true"/>
            <p:nvPr/>
          </p:nvSpPr>
          <p:spPr>
            <a:xfrm>
              <a:off x="76200" y="8563"/>
              <a:ext cx="660400" cy="7187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00"/>
                </a:lnSpc>
              </a:pPr>
            </a:p>
          </p:txBody>
        </p:sp>
      </p:grpSp>
      <p:sp>
        <p:nvSpPr>
          <p:cNvPr name="AutoShape 42" id="42"/>
          <p:cNvSpPr/>
          <p:nvPr/>
        </p:nvSpPr>
        <p:spPr>
          <a:xfrm flipV="true">
            <a:off x="16155606" y="3791930"/>
            <a:ext cx="614483" cy="1955"/>
          </a:xfrm>
          <a:prstGeom prst="line">
            <a:avLst/>
          </a:prstGeom>
          <a:ln cap="flat" w="19050">
            <a:solidFill>
              <a:srgbClr val="19191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3" id="43"/>
          <p:cNvSpPr/>
          <p:nvPr/>
        </p:nvSpPr>
        <p:spPr>
          <a:xfrm flipV="true">
            <a:off x="16924907" y="4967971"/>
            <a:ext cx="0" cy="673198"/>
          </a:xfrm>
          <a:prstGeom prst="line">
            <a:avLst/>
          </a:prstGeom>
          <a:ln cap="flat" w="19050">
            <a:solidFill>
              <a:srgbClr val="191919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4" id="44"/>
          <p:cNvGrpSpPr/>
          <p:nvPr/>
        </p:nvGrpSpPr>
        <p:grpSpPr>
          <a:xfrm rot="0">
            <a:off x="16770089" y="4640118"/>
            <a:ext cx="309636" cy="327853"/>
            <a:chOff x="0" y="0"/>
            <a:chExt cx="812800" cy="860622"/>
          </a:xfrm>
        </p:grpSpPr>
        <p:sp>
          <p:nvSpPr>
            <p:cNvPr name="Freeform 45" id="45"/>
            <p:cNvSpPr/>
            <p:nvPr/>
          </p:nvSpPr>
          <p:spPr>
            <a:xfrm flipH="false" flipV="false" rot="0">
              <a:off x="0" y="0"/>
              <a:ext cx="812800" cy="860622"/>
            </a:xfrm>
            <a:custGeom>
              <a:avLst/>
              <a:gdLst/>
              <a:ahLst/>
              <a:cxnLst/>
              <a:rect r="r" b="b" t="t" l="l"/>
              <a:pathLst>
                <a:path h="860622" w="812800">
                  <a:moveTo>
                    <a:pt x="406400" y="0"/>
                  </a:moveTo>
                  <a:cubicBezTo>
                    <a:pt x="181951" y="0"/>
                    <a:pt x="0" y="192657"/>
                    <a:pt x="0" y="430311"/>
                  </a:cubicBezTo>
                  <a:cubicBezTo>
                    <a:pt x="0" y="667965"/>
                    <a:pt x="181951" y="860622"/>
                    <a:pt x="406400" y="860622"/>
                  </a:cubicBezTo>
                  <a:cubicBezTo>
                    <a:pt x="630849" y="860622"/>
                    <a:pt x="812800" y="667965"/>
                    <a:pt x="812800" y="430311"/>
                  </a:cubicBezTo>
                  <a:cubicBezTo>
                    <a:pt x="812800" y="192657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3538A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name="TextBox 46" id="46"/>
            <p:cNvSpPr txBox="true"/>
            <p:nvPr/>
          </p:nvSpPr>
          <p:spPr>
            <a:xfrm>
              <a:off x="76200" y="14008"/>
              <a:ext cx="660400" cy="7659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00"/>
                </a:lnSpc>
              </a:pPr>
            </a:p>
          </p:txBody>
        </p:sp>
      </p:grpSp>
      <p:sp>
        <p:nvSpPr>
          <p:cNvPr name="AutoShape 47" id="47"/>
          <p:cNvSpPr/>
          <p:nvPr/>
        </p:nvSpPr>
        <p:spPr>
          <a:xfrm flipV="true">
            <a:off x="17079725" y="4794935"/>
            <a:ext cx="643076" cy="9109"/>
          </a:xfrm>
          <a:prstGeom prst="line">
            <a:avLst/>
          </a:prstGeom>
          <a:ln cap="flat" w="19050">
            <a:solidFill>
              <a:srgbClr val="19191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8" id="48"/>
          <p:cNvSpPr/>
          <p:nvPr/>
        </p:nvSpPr>
        <p:spPr>
          <a:xfrm flipV="true">
            <a:off x="16924907" y="5954705"/>
            <a:ext cx="0" cy="723297"/>
          </a:xfrm>
          <a:prstGeom prst="line">
            <a:avLst/>
          </a:prstGeom>
          <a:ln cap="flat" w="19050">
            <a:solidFill>
              <a:srgbClr val="191919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9" id="49"/>
          <p:cNvGrpSpPr/>
          <p:nvPr/>
        </p:nvGrpSpPr>
        <p:grpSpPr>
          <a:xfrm rot="0">
            <a:off x="16770089" y="5641168"/>
            <a:ext cx="309636" cy="313537"/>
            <a:chOff x="0" y="0"/>
            <a:chExt cx="812800" cy="823041"/>
          </a:xfrm>
        </p:grpSpPr>
        <p:sp>
          <p:nvSpPr>
            <p:cNvPr name="Freeform 50" id="50"/>
            <p:cNvSpPr/>
            <p:nvPr/>
          </p:nvSpPr>
          <p:spPr>
            <a:xfrm flipH="false" flipV="false" rot="0">
              <a:off x="0" y="0"/>
              <a:ext cx="812800" cy="823041"/>
            </a:xfrm>
            <a:custGeom>
              <a:avLst/>
              <a:gdLst/>
              <a:ahLst/>
              <a:cxnLst/>
              <a:rect r="r" b="b" t="t" l="l"/>
              <a:pathLst>
                <a:path h="823041" w="812800">
                  <a:moveTo>
                    <a:pt x="406400" y="0"/>
                  </a:moveTo>
                  <a:cubicBezTo>
                    <a:pt x="181951" y="0"/>
                    <a:pt x="0" y="184244"/>
                    <a:pt x="0" y="411521"/>
                  </a:cubicBezTo>
                  <a:cubicBezTo>
                    <a:pt x="0" y="638797"/>
                    <a:pt x="181951" y="823041"/>
                    <a:pt x="406400" y="823041"/>
                  </a:cubicBezTo>
                  <a:cubicBezTo>
                    <a:pt x="630849" y="823041"/>
                    <a:pt x="812800" y="638797"/>
                    <a:pt x="812800" y="411521"/>
                  </a:cubicBezTo>
                  <a:cubicBezTo>
                    <a:pt x="812800" y="184244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name="TextBox 51" id="51"/>
            <p:cNvSpPr txBox="true"/>
            <p:nvPr/>
          </p:nvSpPr>
          <p:spPr>
            <a:xfrm>
              <a:off x="76200" y="10485"/>
              <a:ext cx="660400" cy="7353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00"/>
                </a:lnSpc>
              </a:pPr>
            </a:p>
          </p:txBody>
        </p:sp>
      </p:grpSp>
      <p:sp>
        <p:nvSpPr>
          <p:cNvPr name="AutoShape 52" id="52"/>
          <p:cNvSpPr/>
          <p:nvPr/>
        </p:nvSpPr>
        <p:spPr>
          <a:xfrm>
            <a:off x="16155606" y="5795986"/>
            <a:ext cx="614483" cy="1951"/>
          </a:xfrm>
          <a:prstGeom prst="line">
            <a:avLst/>
          </a:prstGeom>
          <a:ln cap="flat" w="19050">
            <a:solidFill>
              <a:srgbClr val="19191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3" id="53"/>
          <p:cNvSpPr/>
          <p:nvPr/>
        </p:nvSpPr>
        <p:spPr>
          <a:xfrm flipH="false" flipV="false" rot="0">
            <a:off x="-74759" y="9671241"/>
            <a:ext cx="3458510" cy="615759"/>
          </a:xfrm>
          <a:custGeom>
            <a:avLst/>
            <a:gdLst/>
            <a:ahLst/>
            <a:cxnLst/>
            <a:rect r="r" b="b" t="t" l="l"/>
            <a:pathLst>
              <a:path h="615759" w="3458510">
                <a:moveTo>
                  <a:pt x="0" y="0"/>
                </a:moveTo>
                <a:lnTo>
                  <a:pt x="3458510" y="0"/>
                </a:lnTo>
                <a:lnTo>
                  <a:pt x="3458510" y="615759"/>
                </a:lnTo>
                <a:lnTo>
                  <a:pt x="0" y="61575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4" id="54"/>
          <p:cNvSpPr/>
          <p:nvPr/>
        </p:nvSpPr>
        <p:spPr>
          <a:xfrm flipH="false" flipV="false" rot="0">
            <a:off x="15361938" y="9715817"/>
            <a:ext cx="2926062" cy="571183"/>
          </a:xfrm>
          <a:custGeom>
            <a:avLst/>
            <a:gdLst/>
            <a:ahLst/>
            <a:cxnLst/>
            <a:rect r="r" b="b" t="t" l="l"/>
            <a:pathLst>
              <a:path h="571183" w="2926062">
                <a:moveTo>
                  <a:pt x="0" y="0"/>
                </a:moveTo>
                <a:lnTo>
                  <a:pt x="2926062" y="0"/>
                </a:lnTo>
                <a:lnTo>
                  <a:pt x="2926062" y="571183"/>
                </a:lnTo>
                <a:lnTo>
                  <a:pt x="0" y="57118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52707" y="2733859"/>
            <a:ext cx="7077080" cy="5276096"/>
          </a:xfrm>
          <a:custGeom>
            <a:avLst/>
            <a:gdLst/>
            <a:ahLst/>
            <a:cxnLst/>
            <a:rect r="r" b="b" t="t" l="l"/>
            <a:pathLst>
              <a:path h="5276096" w="7077080">
                <a:moveTo>
                  <a:pt x="0" y="0"/>
                </a:moveTo>
                <a:lnTo>
                  <a:pt x="7077079" y="0"/>
                </a:lnTo>
                <a:lnTo>
                  <a:pt x="7077079" y="5276097"/>
                </a:lnTo>
                <a:lnTo>
                  <a:pt x="0" y="52760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11" t="-3722" r="0" b="-32036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24760" y="836047"/>
            <a:ext cx="7055224" cy="1285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10185"/>
              </a:lnSpc>
              <a:spcBef>
                <a:spcPct val="0"/>
              </a:spcBef>
            </a:pPr>
            <a:r>
              <a:rPr lang="en-US" sz="8487" strike="noStrike" u="none">
                <a:solidFill>
                  <a:srgbClr val="000000"/>
                </a:solidFill>
                <a:latin typeface="Ovo"/>
              </a:rPr>
              <a:t>MODELLING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8962528" y="2375206"/>
            <a:ext cx="8296772" cy="6440150"/>
            <a:chOff x="0" y="0"/>
            <a:chExt cx="11062362" cy="8586866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-57150"/>
              <a:ext cx="11062362" cy="11882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561337" indent="-280669" lvl="1">
                <a:lnSpc>
                  <a:spcPts val="3639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599" strike="noStrike" u="none">
                  <a:solidFill>
                    <a:srgbClr val="000000"/>
                  </a:solidFill>
                  <a:latin typeface="Lovelace Text"/>
                </a:rPr>
                <a:t>Model Selection: Choose appropriate models like ChatGPT for sentiment analysis.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1657350"/>
              <a:ext cx="11062362" cy="11882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561337" indent="-280669" lvl="1">
                <a:lnSpc>
                  <a:spcPts val="3639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599" strike="noStrike" u="none">
                  <a:solidFill>
                    <a:srgbClr val="000000"/>
                  </a:solidFill>
                  <a:latin typeface="Lovelace Text"/>
                </a:rPr>
                <a:t>Training: Train the selected model using labeled data to recognize sentiment patterns.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3404187"/>
              <a:ext cx="11062362" cy="11882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561337" indent="-280669" lvl="1">
                <a:lnSpc>
                  <a:spcPts val="3639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599" strike="noStrike" u="none">
                  <a:solidFill>
                    <a:srgbClr val="000000"/>
                  </a:solidFill>
                  <a:latin typeface="Lovelace Text"/>
                </a:rPr>
                <a:t>Evaluation: Assess model performance using metrics like accuracy, precision, and recall.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5096578"/>
              <a:ext cx="11062362" cy="17978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561337" indent="-280669" lvl="1">
                <a:lnSpc>
                  <a:spcPts val="3639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599" strike="noStrike" u="none">
                  <a:solidFill>
                    <a:srgbClr val="000000"/>
                  </a:solidFill>
                  <a:latin typeface="Lovelace Text"/>
                </a:rPr>
                <a:t>Fine-Tuning: Adjust model parameters to improve performance on specific tasks or datasets.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7398569"/>
              <a:ext cx="11062362" cy="11882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561337" indent="-280669" lvl="1">
                <a:lnSpc>
                  <a:spcPts val="3639"/>
                </a:lnSpc>
                <a:buFont typeface="Arial"/>
                <a:buChar char="•"/>
              </a:pPr>
              <a:r>
                <a:rPr lang="en-US" sz="2599" strike="noStrike" u="none">
                  <a:solidFill>
                    <a:srgbClr val="000000"/>
                  </a:solidFill>
                  <a:latin typeface="Lovelace Text"/>
                </a:rPr>
                <a:t>Validation: Validate model results against ground truth or real-world feedback.</a:t>
              </a: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-74759" y="9671241"/>
            <a:ext cx="3458510" cy="615759"/>
          </a:xfrm>
          <a:custGeom>
            <a:avLst/>
            <a:gdLst/>
            <a:ahLst/>
            <a:cxnLst/>
            <a:rect r="r" b="b" t="t" l="l"/>
            <a:pathLst>
              <a:path h="615759" w="3458510">
                <a:moveTo>
                  <a:pt x="0" y="0"/>
                </a:moveTo>
                <a:lnTo>
                  <a:pt x="3458510" y="0"/>
                </a:lnTo>
                <a:lnTo>
                  <a:pt x="3458510" y="615759"/>
                </a:lnTo>
                <a:lnTo>
                  <a:pt x="0" y="61575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5361938" y="9715817"/>
            <a:ext cx="2926062" cy="571183"/>
          </a:xfrm>
          <a:custGeom>
            <a:avLst/>
            <a:gdLst/>
            <a:ahLst/>
            <a:cxnLst/>
            <a:rect r="r" b="b" t="t" l="l"/>
            <a:pathLst>
              <a:path h="571183" w="2926062">
                <a:moveTo>
                  <a:pt x="0" y="0"/>
                </a:moveTo>
                <a:lnTo>
                  <a:pt x="2926062" y="0"/>
                </a:lnTo>
                <a:lnTo>
                  <a:pt x="2926062" y="571183"/>
                </a:lnTo>
                <a:lnTo>
                  <a:pt x="0" y="57118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DAF-U5utw-8</dc:identifier>
  <dcterms:modified xsi:type="dcterms:W3CDTF">2011-08-01T06:04:30Z</dcterms:modified>
  <cp:revision>1</cp:revision>
  <dc:title>ChatGPT sentiment analysis</dc:title>
</cp:coreProperties>
</file>